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48"/>
  </p:notesMasterIdLst>
  <p:sldIdLst>
    <p:sldId id="259" r:id="rId5"/>
    <p:sldId id="268" r:id="rId6"/>
    <p:sldId id="258" r:id="rId7"/>
    <p:sldId id="261" r:id="rId8"/>
    <p:sldId id="262" r:id="rId9"/>
    <p:sldId id="263" r:id="rId10"/>
    <p:sldId id="275" r:id="rId11"/>
    <p:sldId id="276" r:id="rId12"/>
    <p:sldId id="279" r:id="rId13"/>
    <p:sldId id="294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5" r:id="rId28"/>
    <p:sldId id="296" r:id="rId29"/>
    <p:sldId id="297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298" r:id="rId41"/>
    <p:sldId id="300" r:id="rId42"/>
    <p:sldId id="301" r:id="rId43"/>
    <p:sldId id="278" r:id="rId44"/>
    <p:sldId id="293" r:id="rId45"/>
    <p:sldId id="299" r:id="rId46"/>
    <p:sldId id="274" r:id="rId47"/>
  </p:sldIdLst>
  <p:sldSz cx="12192000" cy="6858000"/>
  <p:notesSz cx="6858000" cy="9144000"/>
  <p:embeddedFontLst>
    <p:embeddedFont>
      <p:font typeface="Montserrat SemiBold" panose="00000700000000000000" pitchFamily="2" charset="0"/>
      <p:bold r:id="rId49"/>
      <p:boldItalic r:id="rId50"/>
    </p:embeddedFont>
    <p:embeddedFont>
      <p:font typeface="Ubuntu Condensed" panose="020B0506030602030204" pitchFamily="34" charset="0"/>
      <p:regular r:id="rId51"/>
    </p:embeddedFont>
    <p:embeddedFont>
      <p:font typeface="나눔스퀘어" panose="020B0600000101010101" pitchFamily="50" charset="-127"/>
      <p:regular r:id="rId52"/>
    </p:embeddedFont>
    <p:embeddedFont>
      <p:font typeface="나눔스퀘어 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 Light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0244" autoAdjust="0"/>
  </p:normalViewPr>
  <p:slideViewPr>
    <p:cSldViewPr snapToGrid="0">
      <p:cViewPr varScale="1">
        <p:scale>
          <a:sx n="74" d="100"/>
          <a:sy n="74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2023-10-20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2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6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6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1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6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0mp.tistory.com/361" TargetMode="External"/><Relationship Id="rId13" Type="http://schemas.openxmlformats.org/officeDocument/2006/relationships/hyperlink" Target="https://kongit.tistory.com/entry/%EB%8D%B0%EC%9D%B4%ED%84%B0-%EA%B5%90%ED%99%98-%EB%B0%A9%EC%8B%9D-%ED%8C%A8%ED%82%B7-%EA%B5%90%ED%99%98packet-switching%EC%9D%B4%EB%9E%80" TargetMode="External"/><Relationship Id="rId3" Type="http://schemas.openxmlformats.org/officeDocument/2006/relationships/hyperlink" Target="https://dev-jaeho.tistory.com/17" TargetMode="External"/><Relationship Id="rId7" Type="http://schemas.openxmlformats.org/officeDocument/2006/relationships/hyperlink" Target="https://sete3683.tistory.com/77" TargetMode="External"/><Relationship Id="rId12" Type="http://schemas.openxmlformats.org/officeDocument/2006/relationships/hyperlink" Target="https://iot-a111a1111.tistory.com/16" TargetMode="External"/><Relationship Id="rId2" Type="http://schemas.openxmlformats.org/officeDocument/2006/relationships/hyperlink" Target="https://cocoon1787.tistory.com/7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pa.tistory.com/entry/WEB-%F0%9F%8C%90-%ED%8F%AC%ED%8A%B8-%EB%9E%80-%EB%AC%B4%EC%97%87%EC%9D%B8%EA%B0%80" TargetMode="External"/><Relationship Id="rId11" Type="http://schemas.openxmlformats.org/officeDocument/2006/relationships/hyperlink" Target="https://devmoony.tistory.com/183" TargetMode="External"/><Relationship Id="rId5" Type="http://schemas.openxmlformats.org/officeDocument/2006/relationships/hyperlink" Target="https://www.whatap.io/ko/blog/149/" TargetMode="External"/><Relationship Id="rId10" Type="http://schemas.openxmlformats.org/officeDocument/2006/relationships/hyperlink" Target="https://coding-chobo.tistory.com/38" TargetMode="External"/><Relationship Id="rId4" Type="http://schemas.openxmlformats.org/officeDocument/2006/relationships/hyperlink" Target="https://dinfree.com/lecture/core/101_basic_2.html#m1" TargetMode="External"/><Relationship Id="rId9" Type="http://schemas.openxmlformats.org/officeDocument/2006/relationships/hyperlink" Target="https://jtktech.tistory.com/13" TargetMode="External"/><Relationship Id="rId14" Type="http://schemas.openxmlformats.org/officeDocument/2006/relationships/hyperlink" Target="https://velog.io/@haero_kim/%EB%AC%BC-%ED%9D%90%EB%A5%B4%EB%93%AF-%EC%9D%BD%EC%96%B4%EB%B3%B4%EB%8A%94-TCPIP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itragdoll.tistory.com/57" TargetMode="External"/><Relationship Id="rId3" Type="http://schemas.openxmlformats.org/officeDocument/2006/relationships/hyperlink" Target="https://velog.io/@cgotjh/%EB%84%A4%ED%8A%B8%EC%9B%8C%ED%81%AC-OSI-7-%EA%B3%84%EC%B8%B5-OSI-7-LAYER-%EA%B8%B0%EB%B3%B8-%EA%B0%9C%EB%85%90-%EA%B0%81-%EA%B3%84%EC%B8%B5-%EC%84%A4%EB%AA%85" TargetMode="External"/><Relationship Id="rId7" Type="http://schemas.openxmlformats.org/officeDocument/2006/relationships/hyperlink" Target="https://gomu92.tistory.com/37" TargetMode="External"/><Relationship Id="rId12" Type="http://schemas.openxmlformats.org/officeDocument/2006/relationships/hyperlink" Target="https://on1ystar.github.io/socket%20programming/2021/03/16/socket-1/" TargetMode="External"/><Relationship Id="rId2" Type="http://schemas.openxmlformats.org/officeDocument/2006/relationships/hyperlink" Target="https://shlee0882.tistory.com/1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-hyoh.tistory.com/entry/TCPIP-%EC%89%BD%EA%B2%8C-%EC%9D%B4%ED%95%B4%ED%95%98%EA%B8%B0" TargetMode="External"/><Relationship Id="rId11" Type="http://schemas.openxmlformats.org/officeDocument/2006/relationships/hyperlink" Target="https://velog.io/@newdana01/%EC%86%8C%EC%BC%93%EC%9D%B4%EB%9E%80-%EC%A2%85%EB%A5%98-%ED%86%B5%EC%8B%A0-%ED%9D%90%EB%A6%84-HTTP%ED%86%B5%EC%8B%A0%EA%B3%BC%EC%9D%98-%EC%B0%A8%EC%9D%B4" TargetMode="External"/><Relationship Id="rId5" Type="http://schemas.openxmlformats.org/officeDocument/2006/relationships/hyperlink" Target="https://velog.io/@jybin96/OSI-7%EA%B3%84%EC%B8%B5%EC%9D%B4%EB%9E%80-%EB%AC%B4%EC%97%87%EC%9D%BC%EA%B9%8C" TargetMode="External"/><Relationship Id="rId10" Type="http://schemas.openxmlformats.org/officeDocument/2006/relationships/hyperlink" Target="https://helloworld-88.tistory.com/215" TargetMode="External"/><Relationship Id="rId4" Type="http://schemas.openxmlformats.org/officeDocument/2006/relationships/hyperlink" Target="https://lxxyeon.tistory.com/155" TargetMode="External"/><Relationship Id="rId9" Type="http://schemas.openxmlformats.org/officeDocument/2006/relationships/hyperlink" Target="https://kadosholy.tistory.com/125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2270482&amp;cid=51173&amp;categoryId=51173&amp;expCategoryId=51173" TargetMode="External"/><Relationship Id="rId3" Type="http://schemas.openxmlformats.org/officeDocument/2006/relationships/hyperlink" Target="https://terms.naver.com/entry.naver?docId=2270477&amp;cid=51173&amp;categoryId=51173&amp;expCategoryId=51173" TargetMode="External"/><Relationship Id="rId7" Type="http://schemas.openxmlformats.org/officeDocument/2006/relationships/hyperlink" Target="https://terms.naver.com/entry.naver?docId=2270481&amp;cid=51173&amp;categoryId=51173&amp;expCategoryId=51173" TargetMode="External"/><Relationship Id="rId2" Type="http://schemas.openxmlformats.org/officeDocument/2006/relationships/hyperlink" Target="https://terms.naver.com/entry.naver?docId=2270476&amp;cid=51173&amp;categoryId=51173&amp;expCategoryId=511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rms.naver.com/entry.naver?docId=2270480&amp;cid=51173&amp;categoryId=51173&amp;expCategoryId=51173" TargetMode="External"/><Relationship Id="rId5" Type="http://schemas.openxmlformats.org/officeDocument/2006/relationships/hyperlink" Target="https://terms.naver.com/entry.naver?docId=2270479&amp;cid=51173&amp;categoryId=51173&amp;expCategoryId=51173" TargetMode="External"/><Relationship Id="rId4" Type="http://schemas.openxmlformats.org/officeDocument/2006/relationships/hyperlink" Target="https://terms.naver.com/entry.naver?docId=2270478&amp;cid=51173&amp;categoryId=51173&amp;expCategoryId=51173" TargetMode="External"/><Relationship Id="rId9" Type="http://schemas.openxmlformats.org/officeDocument/2006/relationships/hyperlink" Target="https://terms.naver.com/entry.naver?docId=2270483&amp;cid=51173&amp;categoryId=51173&amp;expCategoryId=51173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896" y="1886013"/>
            <a:ext cx="10396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라즈베리파이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세미나６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소켓통신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6049" y="4440558"/>
            <a:ext cx="2858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2023-10-20</a:t>
            </a:r>
          </a:p>
          <a:p>
            <a:pPr algn="ctr"/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78025-5EC2-E2E4-2845-D791330C086C}"/>
              </a:ext>
            </a:extLst>
          </p:cNvPr>
          <p:cNvSpPr txBox="1"/>
          <p:nvPr/>
        </p:nvSpPr>
        <p:spPr>
          <a:xfrm>
            <a:off x="67391" y="613380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22DCD-20BF-7EF1-D280-967AC77BC1A2}"/>
              </a:ext>
            </a:extLst>
          </p:cNvPr>
          <p:cNvSpPr txBox="1"/>
          <p:nvPr/>
        </p:nvSpPr>
        <p:spPr>
          <a:xfrm>
            <a:off x="935008" y="613380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-header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04E2F-1119-D9AA-936E-CADD585F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28" y="1259711"/>
            <a:ext cx="4793476" cy="3025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649E06-0C7E-8AA0-8B50-7F348DA74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3" y="4798119"/>
            <a:ext cx="5502117" cy="1510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CDAD3A-EA04-2E97-A454-B0B730A85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51" y="573911"/>
            <a:ext cx="4174023" cy="3711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63AEF5-E69A-A288-765E-147394F6C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043" y="4774032"/>
            <a:ext cx="5258350" cy="1510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19DE22-2902-28AE-A46F-DAB7DB3C4E77}"/>
              </a:ext>
            </a:extLst>
          </p:cNvPr>
          <p:cNvSpPr txBox="1"/>
          <p:nvPr/>
        </p:nvSpPr>
        <p:spPr>
          <a:xfrm>
            <a:off x="8515350" y="6337049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&lt;MAC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AB115-1BB3-B672-6857-D77E33C20AC7}"/>
              </a:ext>
            </a:extLst>
          </p:cNvPr>
          <p:cNvSpPr txBox="1"/>
          <p:nvPr/>
        </p:nvSpPr>
        <p:spPr>
          <a:xfrm>
            <a:off x="2632791" y="4246007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&lt;TCP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A6A5E-9C9E-2D3E-6B2D-BA46601712CF}"/>
              </a:ext>
            </a:extLst>
          </p:cNvPr>
          <p:cNvSpPr txBox="1"/>
          <p:nvPr/>
        </p:nvSpPr>
        <p:spPr>
          <a:xfrm>
            <a:off x="8629650" y="4344841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&lt;IP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0612E-AFC5-F87B-888F-7D562496BF4E}"/>
              </a:ext>
            </a:extLst>
          </p:cNvPr>
          <p:cNvSpPr txBox="1"/>
          <p:nvPr/>
        </p:nvSpPr>
        <p:spPr>
          <a:xfrm>
            <a:off x="2632791" y="630817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&lt;UDP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51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32BE9-1E03-5DFF-808A-17E73BA6118B}"/>
              </a:ext>
            </a:extLst>
          </p:cNvPr>
          <p:cNvSpPr txBox="1"/>
          <p:nvPr/>
        </p:nvSpPr>
        <p:spPr>
          <a:xfrm>
            <a:off x="67391" y="613380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9986A-A0C8-CA4C-23F9-B6A7A5C95BA1}"/>
              </a:ext>
            </a:extLst>
          </p:cNvPr>
          <p:cNvSpPr txBox="1"/>
          <p:nvPr/>
        </p:nvSpPr>
        <p:spPr>
          <a:xfrm>
            <a:off x="935008" y="613380"/>
            <a:ext cx="37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-WHY?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2E960-7019-3602-4CCB-9DAD74EC58E0}"/>
              </a:ext>
            </a:extLst>
          </p:cNvPr>
          <p:cNvSpPr txBox="1"/>
          <p:nvPr/>
        </p:nvSpPr>
        <p:spPr>
          <a:xfrm>
            <a:off x="935007" y="1768941"/>
            <a:ext cx="932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OSI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계층을 나누는 이유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통신이 일어나는 과정을 단계별로 파악할 수 있고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특정한 곳에 이상이 생기면 해당 단계만 고칠수 있기 때문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B760C-A6D7-113A-D999-B0E5AA3C1341}"/>
              </a:ext>
            </a:extLst>
          </p:cNvPr>
          <p:cNvSpPr txBox="1"/>
          <p:nvPr/>
        </p:nvSpPr>
        <p:spPr>
          <a:xfrm>
            <a:off x="420656" y="2965401"/>
            <a:ext cx="12009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방에서 롤 승급전을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하던중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연결이 끊어진 상황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문제가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생긴경우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라우터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계층 네트워크 계층 문제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랜을 제공하는 회사의 회선문제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계층 물리 계층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에만 문제가 있고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오버워치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소프트웨어에 문제가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있는경우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계층 어플리케이션 계층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1BAA3-150E-69B9-A043-A2397CCEF0AA}"/>
              </a:ext>
            </a:extLst>
          </p:cNvPr>
          <p:cNvSpPr txBox="1"/>
          <p:nvPr/>
        </p:nvSpPr>
        <p:spPr>
          <a:xfrm>
            <a:off x="1895475" y="5457439"/>
            <a:ext cx="84010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방식으로 다른 계층의 장치를 건들지 않고 문제 해결 가능</a:t>
            </a:r>
          </a:p>
        </p:txBody>
      </p:sp>
    </p:spTree>
    <p:extLst>
      <p:ext uri="{BB962C8B-B14F-4D97-AF65-F5344CB8AC3E}">
        <p14:creationId xmlns:p14="http://schemas.microsoft.com/office/powerpoint/2010/main" val="252262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AAF8C-B4D3-B652-B865-EA7B76E3D099}"/>
              </a:ext>
            </a:extLst>
          </p:cNvPr>
          <p:cNvSpPr txBox="1"/>
          <p:nvPr/>
        </p:nvSpPr>
        <p:spPr>
          <a:xfrm>
            <a:off x="-104059" y="58260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FC86E-849E-ECE4-7549-765C2E12F6C6}"/>
              </a:ext>
            </a:extLst>
          </p:cNvPr>
          <p:cNvSpPr txBox="1"/>
          <p:nvPr/>
        </p:nvSpPr>
        <p:spPr>
          <a:xfrm>
            <a:off x="935008" y="613380"/>
            <a:ext cx="7599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(Physical Layer)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CA8B3-1978-4FDA-71DA-D95D51C4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573" y="5351117"/>
            <a:ext cx="4132413" cy="712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61E38-A9DE-B6BC-2E35-DCA40CDEB172}"/>
              </a:ext>
            </a:extLst>
          </p:cNvPr>
          <p:cNvSpPr txBox="1"/>
          <p:nvPr/>
        </p:nvSpPr>
        <p:spPr>
          <a:xfrm>
            <a:off x="1580374" y="1571955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물리계층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6E025-23EE-36F6-4702-4CD2499C4BCA}"/>
              </a:ext>
            </a:extLst>
          </p:cNvPr>
          <p:cNvSpPr txBox="1"/>
          <p:nvPr/>
        </p:nvSpPr>
        <p:spPr>
          <a:xfrm>
            <a:off x="1580374" y="2293768"/>
            <a:ext cx="72009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기능적 특성을 이용하여 데이터를 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단지 데이터의 전달의 역할을 할 뿐  오류제어 기능이 없음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전송의 단위는 비트이며 장비로는  케이블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리피터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허브등이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케이블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리피터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허브 등을 통해 데이터를 전송함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736650-D527-FC07-CE7B-26463CAC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08" y="5494644"/>
            <a:ext cx="3467684" cy="501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F965E4-23E9-7B13-182F-192FAE9D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04" y="2906970"/>
            <a:ext cx="3482642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79DEF-13C4-5B2D-5E98-8D8FC61BD5A3}"/>
              </a:ext>
            </a:extLst>
          </p:cNvPr>
          <p:cNvSpPr txBox="1"/>
          <p:nvPr/>
        </p:nvSpPr>
        <p:spPr>
          <a:xfrm>
            <a:off x="935008" y="613380"/>
            <a:ext cx="923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링크 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DataLink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Layer)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C190D-DDA9-E3F8-DF12-B039FB828D28}"/>
              </a:ext>
            </a:extLst>
          </p:cNvPr>
          <p:cNvSpPr txBox="1"/>
          <p:nvPr/>
        </p:nvSpPr>
        <p:spPr>
          <a:xfrm>
            <a:off x="1580374" y="1571955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링크 계층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267B-3141-118A-EBA4-75AFE6BD72D0}"/>
              </a:ext>
            </a:extLst>
          </p:cNvPr>
          <p:cNvSpPr txBox="1"/>
          <p:nvPr/>
        </p:nvSpPr>
        <p:spPr>
          <a:xfrm>
            <a:off x="1580373" y="2293768"/>
            <a:ext cx="8201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물리적인 연결을 통하여 인접한 두 장치 간의 신뢰성 있는 정보 전송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(Point-To-Point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 정보의 전달이라는 것은 오류나 재전송하는 기능이 존재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MAC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주소를 통해서 통신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전송의 단위는 프레임 이며 장비로는 브리지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스위치가 있음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브릿지나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스위치를 통해 맥주소를 가지고 물리계층 에서 받은 정보를 전달함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E037B1D-B07A-0368-75F7-38E1D6FC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50" y="3204270"/>
            <a:ext cx="265679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47E313-0271-931E-885C-B33ED3C0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59" y="5876897"/>
            <a:ext cx="3833125" cy="617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79427B-3EEB-CF77-7F00-58641728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39" y="5876897"/>
            <a:ext cx="4751481" cy="617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D3985C-AD22-4669-EC0A-D1D66F53ADDC}"/>
              </a:ext>
            </a:extLst>
          </p:cNvPr>
          <p:cNvSpPr txBox="1"/>
          <p:nvPr/>
        </p:nvSpPr>
        <p:spPr>
          <a:xfrm>
            <a:off x="-104059" y="58260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46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7BCBE-098B-3262-A4AC-803C53B366AD}"/>
              </a:ext>
            </a:extLst>
          </p:cNvPr>
          <p:cNvSpPr txBox="1"/>
          <p:nvPr/>
        </p:nvSpPr>
        <p:spPr>
          <a:xfrm>
            <a:off x="935008" y="613380"/>
            <a:ext cx="8623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(Network Layer)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68605-6676-1BD2-F1BF-D1C0BE0C8634}"/>
              </a:ext>
            </a:extLst>
          </p:cNvPr>
          <p:cNvSpPr txBox="1"/>
          <p:nvPr/>
        </p:nvSpPr>
        <p:spPr>
          <a:xfrm>
            <a:off x="1580374" y="1571955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계층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53702-C374-1270-9119-1C22218E1751}"/>
              </a:ext>
            </a:extLst>
          </p:cNvPr>
          <p:cNvSpPr txBox="1"/>
          <p:nvPr/>
        </p:nvSpPr>
        <p:spPr>
          <a:xfrm>
            <a:off x="1580373" y="2293768"/>
            <a:ext cx="8201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목적지 까지 가장 안전하고 빠르게 전달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연결하는 다른 네트워크를 통해 전달함으로써 인터넷이 가능하게 함</a:t>
            </a:r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자주 듣는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주소는 네트워크 계층의 헤더에 속함</a:t>
            </a:r>
          </a:p>
          <a:p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전송의 단위는 </a:t>
            </a: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패킷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이며 장비로는 라우터가 있음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주소를 부여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경로설정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라우팅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D46EDB-B7B8-5409-DF41-18A33197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97" y="5869879"/>
            <a:ext cx="3263452" cy="671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799EB7-1EBF-EA26-C7C4-A2EB794D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5917221"/>
            <a:ext cx="4335925" cy="623661"/>
          </a:xfrm>
          <a:prstGeom prst="rect">
            <a:avLst/>
          </a:prstGeom>
        </p:spPr>
      </p:pic>
      <p:pic>
        <p:nvPicPr>
          <p:cNvPr id="12290" name="Picture 2" descr="라우터 와이파이 LTE 무선인터넷 설치 연결">
            <a:extLst>
              <a:ext uri="{FF2B5EF4-FFF2-40B4-BE49-F238E27FC236}">
                <a16:creationId xmlns:a16="http://schemas.microsoft.com/office/drawing/2014/main" id="{E75C3448-2243-1A4E-B2F2-67498B03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027" y="3190393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3EFD3-3C84-8C63-CB7A-1D5A3FBB097A}"/>
              </a:ext>
            </a:extLst>
          </p:cNvPr>
          <p:cNvSpPr txBox="1"/>
          <p:nvPr/>
        </p:nvSpPr>
        <p:spPr>
          <a:xfrm>
            <a:off x="-104059" y="58260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67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463B1-1955-70AB-24B9-F377E59569E6}"/>
              </a:ext>
            </a:extLst>
          </p:cNvPr>
          <p:cNvSpPr txBox="1"/>
          <p:nvPr/>
        </p:nvSpPr>
        <p:spPr>
          <a:xfrm>
            <a:off x="935008" y="613380"/>
            <a:ext cx="806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전송 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(Transport Layer)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460A0-ECA1-2E81-5113-0774908823B7}"/>
              </a:ext>
            </a:extLst>
          </p:cNvPr>
          <p:cNvSpPr txBox="1"/>
          <p:nvPr/>
        </p:nvSpPr>
        <p:spPr>
          <a:xfrm>
            <a:off x="1580374" y="1571955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 계층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B6384-ED00-1B11-6400-D78B18CC53AC}"/>
              </a:ext>
            </a:extLst>
          </p:cNvPr>
          <p:cNvSpPr txBox="1"/>
          <p:nvPr/>
        </p:nvSpPr>
        <p:spPr>
          <a:xfrm>
            <a:off x="1580373" y="2293768"/>
            <a:ext cx="8582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통신을 활성화 하기 위함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보통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프로토콜을 이용하며 포트를 통해 데이터를 전송함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계층에서 도착한 패킷들을 하나로 합쳐서 </a:t>
            </a:r>
            <a:r>
              <a:rPr lang="en-US" altLang="ko-KR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계층에 </a:t>
            </a:r>
            <a:r>
              <a:rPr lang="ko-KR" altLang="en-US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던져줌</a:t>
            </a:r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송수신자가 신뢰성 있고 효율적으로 데이터를 전송하기 위해 </a:t>
            </a:r>
            <a:r>
              <a:rPr lang="ko-KR" altLang="en-US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오류검출</a:t>
            </a:r>
            <a:r>
              <a:rPr lang="en-US" altLang="ko-KR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흐름제어 등 수행</a:t>
            </a:r>
            <a:endParaRPr lang="ko-KR" altLang="en-US" b="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전송의 단위는 </a:t>
            </a:r>
            <a:r>
              <a:rPr lang="ko-KR" altLang="en-US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세그먼트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패킷 전송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CB375D-2AC0-402B-4740-33538686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06" y="5738677"/>
            <a:ext cx="3569056" cy="711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851A7B-62B2-DC09-FBC3-698E76A6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5738678"/>
            <a:ext cx="3946169" cy="711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0981F-803E-682F-0BD7-DC9823EE1174}"/>
              </a:ext>
            </a:extLst>
          </p:cNvPr>
          <p:cNvSpPr txBox="1"/>
          <p:nvPr/>
        </p:nvSpPr>
        <p:spPr>
          <a:xfrm>
            <a:off x="-104059" y="58260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22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03D4A-0ADA-4E00-324E-28B8C035BCD4}"/>
              </a:ext>
            </a:extLst>
          </p:cNvPr>
          <p:cNvSpPr txBox="1"/>
          <p:nvPr/>
        </p:nvSpPr>
        <p:spPr>
          <a:xfrm>
            <a:off x="935008" y="613380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응용계층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A77ED-5EB0-67AA-52DD-82789C1C066E}"/>
              </a:ext>
            </a:extLst>
          </p:cNvPr>
          <p:cNvSpPr txBox="1"/>
          <p:nvPr/>
        </p:nvSpPr>
        <p:spPr>
          <a:xfrm>
            <a:off x="569452" y="2105401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계층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44065-3D1E-04E0-DC76-BFF5268C449F}"/>
              </a:ext>
            </a:extLst>
          </p:cNvPr>
          <p:cNvSpPr txBox="1"/>
          <p:nvPr/>
        </p:nvSpPr>
        <p:spPr>
          <a:xfrm>
            <a:off x="569452" y="3582728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표현 계층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D9D9-BA20-A405-B7E2-68C96341F40E}"/>
              </a:ext>
            </a:extLst>
          </p:cNvPr>
          <p:cNvSpPr txBox="1"/>
          <p:nvPr/>
        </p:nvSpPr>
        <p:spPr>
          <a:xfrm>
            <a:off x="569452" y="5093472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계층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3E74-B7BC-44C7-E815-A5A0B180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11" y="2320068"/>
            <a:ext cx="3086197" cy="12240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D57CDA-A512-2A5A-C549-E21B53F8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811" y="4459236"/>
            <a:ext cx="3547221" cy="1815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C1A27-5430-A4DE-FA1E-DDA0DB1F97DC}"/>
              </a:ext>
            </a:extLst>
          </p:cNvPr>
          <p:cNvSpPr txBox="1"/>
          <p:nvPr/>
        </p:nvSpPr>
        <p:spPr>
          <a:xfrm>
            <a:off x="569452" y="2751731"/>
            <a:ext cx="8582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통신을 하기 위한 세션을 확립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중단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CDC16-3B7F-2D49-B618-2F5DF5FCA408}"/>
              </a:ext>
            </a:extLst>
          </p:cNvPr>
          <p:cNvSpPr txBox="1"/>
          <p:nvPr/>
        </p:nvSpPr>
        <p:spPr>
          <a:xfrm>
            <a:off x="655177" y="4262475"/>
            <a:ext cx="8582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데이터가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txt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구분하여 표현방식을 일치시키는 역할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272D2-81EE-3B8F-5D7A-F0A798B320B6}"/>
              </a:ext>
            </a:extLst>
          </p:cNvPr>
          <p:cNvSpPr txBox="1"/>
          <p:nvPr/>
        </p:nvSpPr>
        <p:spPr>
          <a:xfrm>
            <a:off x="668307" y="5832135"/>
            <a:ext cx="7018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목적지로서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HTTP,FTP,SMTP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같은 프로토콜이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D06B7-D244-7167-4469-2BE3192E79F5}"/>
              </a:ext>
            </a:extLst>
          </p:cNvPr>
          <p:cNvSpPr txBox="1"/>
          <p:nvPr/>
        </p:nvSpPr>
        <p:spPr>
          <a:xfrm>
            <a:off x="-104059" y="582602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09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FDA65-1EB5-371D-05E5-67AF3DAA6F0E}"/>
              </a:ext>
            </a:extLst>
          </p:cNvPr>
          <p:cNvSpPr txBox="1"/>
          <p:nvPr/>
        </p:nvSpPr>
        <p:spPr>
          <a:xfrm>
            <a:off x="935008" y="613380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TCP/IP,UDP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F9DDC-5E71-62FC-C8C4-EBC6AA1F05A7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DFC72-3F52-53C3-69D5-C7EE04473558}"/>
              </a:ext>
            </a:extLst>
          </p:cNvPr>
          <p:cNvSpPr txBox="1"/>
          <p:nvPr/>
        </p:nvSpPr>
        <p:spPr>
          <a:xfrm>
            <a:off x="935007" y="1504950"/>
            <a:ext cx="10695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프로토콜이 아닌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TCP(Transport Control Protocol)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IP(internet protocol)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합쳐서 부르는 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상에서 데이터를 메시지의 형태로 보내기 위해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함께 사용하는 프로토콜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목적지 까지 데이터를 보내는 역할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TCP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패킷을 추적 및 관리하는 역할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03234-238F-301A-D4B5-849072AC715A}"/>
              </a:ext>
            </a:extLst>
          </p:cNvPr>
          <p:cNvSpPr txBox="1"/>
          <p:nvPr/>
        </p:nvSpPr>
        <p:spPr>
          <a:xfrm>
            <a:off x="935007" y="3740083"/>
            <a:ext cx="5627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패킷을 전송하기 위한 논리적 경로를 배정하는 연결지향 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3-way handshaking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연결 설정하고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4-way handshaking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해제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흐름제어 및 혼잡제어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신뢰성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 여부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 순서 보장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Udp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느린 전송속도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32C77E-7EE7-7A3A-E6DB-CA7C1717334A}"/>
              </a:ext>
            </a:extLst>
          </p:cNvPr>
          <p:cNvGrpSpPr/>
          <p:nvPr/>
        </p:nvGrpSpPr>
        <p:grpSpPr>
          <a:xfrm>
            <a:off x="7124701" y="3135451"/>
            <a:ext cx="4286248" cy="3274221"/>
            <a:chOff x="9766234" y="3967063"/>
            <a:chExt cx="7839000" cy="5786559"/>
          </a:xfrm>
        </p:grpSpPr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32F30E4D-7347-DEA4-E122-6F18DFEA1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6234" y="3967063"/>
              <a:ext cx="7839000" cy="5786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76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BD247-60E3-4D68-9C4E-46160EE8B4E9}"/>
              </a:ext>
            </a:extLst>
          </p:cNvPr>
          <p:cNvSpPr txBox="1"/>
          <p:nvPr/>
        </p:nvSpPr>
        <p:spPr>
          <a:xfrm>
            <a:off x="935008" y="613380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TCP/IP,UDP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6FA7E-5766-8EAF-8C0B-F1AAC119DAED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12B91-A5C4-DCB0-0566-D9D825A8C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224" y="2003570"/>
            <a:ext cx="4321655" cy="4524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3DC5A-EED7-9103-17C1-80400E529B5C}"/>
              </a:ext>
            </a:extLst>
          </p:cNvPr>
          <p:cNvSpPr txBox="1"/>
          <p:nvPr/>
        </p:nvSpPr>
        <p:spPr>
          <a:xfrm>
            <a:off x="5165327" y="2801300"/>
            <a:ext cx="67171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송신자가 수신자에게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‘SYN’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날려 통신이 가능한지 확인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수신자가 송신자로부터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‘SYN’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‘SYN/ACK’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송신자에게 날려 통신할 준비가 되어있음을 알림</a:t>
            </a:r>
          </a:p>
          <a:p>
            <a:pPr algn="ctr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송신자가 수신자의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‘SYN/ACK’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‘ACK’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날려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전송 시작 알림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61E7D-5F8E-1465-3550-7DE09760E03E}"/>
              </a:ext>
            </a:extLst>
          </p:cNvPr>
          <p:cNvSpPr txBox="1"/>
          <p:nvPr/>
        </p:nvSpPr>
        <p:spPr>
          <a:xfrm>
            <a:off x="935008" y="1393113"/>
            <a:ext cx="27500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3-way handshake</a:t>
            </a:r>
            <a:endParaRPr lang="ko-KR" altLang="en-US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1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A29F1E-C27C-B3C5-9CE1-45A5F6D18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471" y="2178129"/>
            <a:ext cx="4933950" cy="3944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371F97-C541-188E-A2E8-D372515085D5}"/>
              </a:ext>
            </a:extLst>
          </p:cNvPr>
          <p:cNvSpPr txBox="1"/>
          <p:nvPr/>
        </p:nvSpPr>
        <p:spPr>
          <a:xfrm>
            <a:off x="5506245" y="2150596"/>
            <a:ext cx="65682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서버에게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끊는다는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FIN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플래그를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FIN 을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알겠다라는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클라이언트에게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ACK으로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답장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보냈다면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종료됐다는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FIN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플래그를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클라이언트에게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FIN을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확인했다는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ACK을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혹시나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않은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때문에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대기하려고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TIME_WAIT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1C9DF-93D8-8C0F-6D64-C42A6C6159AE}"/>
              </a:ext>
            </a:extLst>
          </p:cNvPr>
          <p:cNvSpPr txBox="1"/>
          <p:nvPr/>
        </p:nvSpPr>
        <p:spPr>
          <a:xfrm>
            <a:off x="935008" y="613380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TCP/IP,UDP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63545-B4CA-CFBE-82CD-EC3CE4AF7864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7011C-CBD9-9DA3-5126-5A99092B077F}"/>
              </a:ext>
            </a:extLst>
          </p:cNvPr>
          <p:cNvSpPr txBox="1"/>
          <p:nvPr/>
        </p:nvSpPr>
        <p:spPr>
          <a:xfrm>
            <a:off x="935008" y="1393113"/>
            <a:ext cx="27500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4-way handshake</a:t>
            </a:r>
            <a:endParaRPr lang="ko-KR" altLang="en-US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42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77717" y="174433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7717" y="2751891"/>
            <a:ext cx="1497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패킷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717" y="3773349"/>
            <a:ext cx="2266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03/ </a:t>
            </a:r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osi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계층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717" y="4794807"/>
            <a:ext cx="1800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04/ </a:t>
            </a:r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14514" y="787400"/>
            <a:ext cx="0" cy="52832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4725" y="544886"/>
            <a:ext cx="2760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44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77717" y="1236505"/>
            <a:ext cx="2693619" cy="0"/>
          </a:xfrm>
          <a:prstGeom prst="line">
            <a:avLst/>
          </a:prstGeom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7E7927-BAC6-B2B7-B2A1-9176E5325038}"/>
              </a:ext>
            </a:extLst>
          </p:cNvPr>
          <p:cNvSpPr txBox="1"/>
          <p:nvPr/>
        </p:nvSpPr>
        <p:spPr>
          <a:xfrm>
            <a:off x="5721217" y="174433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05/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소켓통신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C8C70-B2BB-6A3B-E5C5-FE363294EA1E}"/>
              </a:ext>
            </a:extLst>
          </p:cNvPr>
          <p:cNvSpPr txBox="1"/>
          <p:nvPr/>
        </p:nvSpPr>
        <p:spPr>
          <a:xfrm>
            <a:off x="5721217" y="377334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07/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노드레드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구성도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EBFDE-BB8C-CFD5-2914-0BA1F3D139F9}"/>
              </a:ext>
            </a:extLst>
          </p:cNvPr>
          <p:cNvSpPr txBox="1"/>
          <p:nvPr/>
        </p:nvSpPr>
        <p:spPr>
          <a:xfrm>
            <a:off x="5721217" y="4794807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08/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및 구동영상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9A2FC-B65F-9023-367B-494CF559671E}"/>
              </a:ext>
            </a:extLst>
          </p:cNvPr>
          <p:cNvSpPr txBox="1"/>
          <p:nvPr/>
        </p:nvSpPr>
        <p:spPr>
          <a:xfrm>
            <a:off x="5721217" y="2730481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06/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소켓함수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9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CB2E5-4D82-B89E-9918-F91E7049A287}"/>
              </a:ext>
            </a:extLst>
          </p:cNvPr>
          <p:cNvSpPr txBox="1"/>
          <p:nvPr/>
        </p:nvSpPr>
        <p:spPr>
          <a:xfrm>
            <a:off x="935008" y="613380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TCP/IP,UDP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6044C-575B-1B61-065D-CA18E3F4BDD6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A14DF-840C-0A13-FEB3-A36FEA33784C}"/>
              </a:ext>
            </a:extLst>
          </p:cNvPr>
          <p:cNvSpPr txBox="1"/>
          <p:nvPr/>
        </p:nvSpPr>
        <p:spPr>
          <a:xfrm>
            <a:off x="935007" y="1899732"/>
            <a:ext cx="10695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UDP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데이터그램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단위로 처리하는 프로토콜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패킷은 다른 경로로 전송되고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독립적인 관계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DC780-1DAE-0A40-4085-003BA0AC00C5}"/>
              </a:ext>
            </a:extLst>
          </p:cNvPr>
          <p:cNvSpPr txBox="1"/>
          <p:nvPr/>
        </p:nvSpPr>
        <p:spPr>
          <a:xfrm>
            <a:off x="935007" y="3563103"/>
            <a:ext cx="5627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비연결형 프로그램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전송속도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수신여부를 확인하지 않으며 전송 순서가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바뀔수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신뢰성이 낮음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CE250F-FD85-D6B5-7DD4-63B9A6784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312" y="-2201441"/>
            <a:ext cx="7096438" cy="27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802629504">
            <a:extLst>
              <a:ext uri="{FF2B5EF4-FFF2-40B4-BE49-F238E27FC236}">
                <a16:creationId xmlns:a16="http://schemas.microsoft.com/office/drawing/2014/main" id="{90E3B350-D2AA-FA89-A371-F85DB79A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58" y="1743668"/>
            <a:ext cx="4819856" cy="363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42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002686-0586-6661-F1C5-AAA4F00C97AA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BA6E3-F9FC-6EF4-965F-ED36A333F278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FE355-7B04-3EA2-BF95-1576B2EE22F9}"/>
              </a:ext>
            </a:extLst>
          </p:cNvPr>
          <p:cNvSpPr txBox="1"/>
          <p:nvPr/>
        </p:nvSpPr>
        <p:spPr>
          <a:xfrm>
            <a:off x="935008" y="1704975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B84D-AAC0-6115-88AA-D9AB65B725EF}"/>
              </a:ext>
            </a:extLst>
          </p:cNvPr>
          <p:cNvSpPr txBox="1"/>
          <p:nvPr/>
        </p:nvSpPr>
        <p:spPr>
          <a:xfrm>
            <a:off x="935008" y="2334905"/>
            <a:ext cx="1125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네트워크에서 데이터를 송수신 할 수 있도록 사용되는 입출력 인터페이스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네트워크 통신에서 데이터 송수신의 마지막 접점을 말하며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 통신은 이러한 소켓을 통해 서버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간 데이터를 주고받는 양방향 연결지향성 통신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제공하는쪽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제공받는쪽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소켓은 프로토콜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포트번호로 정의됨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7B5DDEB-BB86-0F06-A5A7-8E259833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9745"/>
            <a:ext cx="4154106" cy="3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6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6E190-466A-F0D3-36F4-8F48D01F5B75}"/>
              </a:ext>
            </a:extLst>
          </p:cNvPr>
          <p:cNvSpPr txBox="1"/>
          <p:nvPr/>
        </p:nvSpPr>
        <p:spPr>
          <a:xfrm>
            <a:off x="935008" y="613380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통신의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CDEDD-BD77-079E-6932-2D2244BADEBC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5CAD4-9258-F1DA-73CE-4F48F93E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0928" y="1468835"/>
            <a:ext cx="4662422" cy="4317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03D40-D695-4B3A-B3E7-F3AA4A78AD73}"/>
              </a:ext>
            </a:extLst>
          </p:cNvPr>
          <p:cNvSpPr txBox="1"/>
          <p:nvPr/>
        </p:nvSpPr>
        <p:spPr>
          <a:xfrm>
            <a:off x="0" y="1963777"/>
            <a:ext cx="3219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소켓의 흐름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 생성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측에 연결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소켓에서 연결을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수락하면  데이터 송수신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송수신 모든 처리가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완료되면 소켓을 닫음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86D43-447E-FD69-3A0B-E7737B6844C7}"/>
              </a:ext>
            </a:extLst>
          </p:cNvPr>
          <p:cNvSpPr txBox="1"/>
          <p:nvPr/>
        </p:nvSpPr>
        <p:spPr>
          <a:xfrm>
            <a:off x="7885774" y="1290488"/>
            <a:ext cx="43062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서버측 소켓의 흐름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 생성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연결 요청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서버가 사용할 IP 주소와 포트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번호를 생성한 소켓에 결합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클라이언트로부터 연결 요청이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수신되는지 주시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요청이 수신되면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accpet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</a:t>
            </a:r>
          </a:p>
          <a:p>
            <a:pPr algn="ctr"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클라이언트와 통신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송수신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 닫음</a:t>
            </a:r>
          </a:p>
        </p:txBody>
      </p:sp>
    </p:spTree>
    <p:extLst>
      <p:ext uri="{BB962C8B-B14F-4D97-AF65-F5344CB8AC3E}">
        <p14:creationId xmlns:p14="http://schemas.microsoft.com/office/powerpoint/2010/main" val="30119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3E4254-1AD6-4337-AE85-7A3057321B0F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9A5D-0E39-A2D9-FFF9-BDFAE53FDEA5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52D12-FE61-7828-B8B4-52B8439595E6}"/>
              </a:ext>
            </a:extLst>
          </p:cNvPr>
          <p:cNvSpPr txBox="1"/>
          <p:nvPr/>
        </p:nvSpPr>
        <p:spPr>
          <a:xfrm>
            <a:off x="935008" y="1767959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socket(int domain, int type, int protocol)</a:t>
            </a:r>
            <a:endParaRPr lang="en-US" altLang="ko-KR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5B5E2-F41A-ABF3-2CBA-AC23F960A67A}"/>
              </a:ext>
            </a:extLst>
          </p:cNvPr>
          <p:cNvSpPr txBox="1"/>
          <p:nvPr/>
        </p:nvSpPr>
        <p:spPr>
          <a:xfrm>
            <a:off x="935008" y="2198451"/>
            <a:ext cx="884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소켓을 생성하기 위한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6EDACD-3801-3EE0-3DB6-AABAB58B7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9982" y="2599149"/>
            <a:ext cx="3906756" cy="2393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27C26D-8A41-6783-F52D-F4CF9CA3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6524" y="856824"/>
            <a:ext cx="5369701" cy="160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93342-2B09-3228-BBA1-02F5857D0DC8}"/>
              </a:ext>
            </a:extLst>
          </p:cNvPr>
          <p:cNvSpPr txBox="1"/>
          <p:nvPr/>
        </p:nvSpPr>
        <p:spPr>
          <a:xfrm>
            <a:off x="6336524" y="2527173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2.Type: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데이터의 전송 형태 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2DD16-D887-C251-B574-4D17119674C7}"/>
              </a:ext>
            </a:extLst>
          </p:cNvPr>
          <p:cNvSpPr txBox="1"/>
          <p:nvPr/>
        </p:nvSpPr>
        <p:spPr>
          <a:xfrm>
            <a:off x="5961260" y="4661395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3.Protocol: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전송 형태 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7C2F8-4551-8FE8-98B0-C3667E169A32}"/>
              </a:ext>
            </a:extLst>
          </p:cNvPr>
          <p:cNvSpPr txBox="1"/>
          <p:nvPr/>
        </p:nvSpPr>
        <p:spPr>
          <a:xfrm>
            <a:off x="769982" y="5061772"/>
            <a:ext cx="6253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1.Domain: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인터넷을 통해 통신할지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시스템 내에서 프로세스 끼리 통신할지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0A1D21-4B89-F888-4EFA-66154281A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1260" y="3507823"/>
            <a:ext cx="5875734" cy="11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3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C013EE-95BE-5954-3484-0EC31AACD554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C038B-2527-B2C5-D51A-AB0910D90D98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41974-CDCC-7B85-BC38-3AC93D4CCDC0}"/>
              </a:ext>
            </a:extLst>
          </p:cNvPr>
          <p:cNvSpPr txBox="1"/>
          <p:nvPr/>
        </p:nvSpPr>
        <p:spPr>
          <a:xfrm>
            <a:off x="935008" y="1667560"/>
            <a:ext cx="9244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bind(int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struct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my_addr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socklen_t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addrlen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endParaRPr lang="en-US" altLang="ko-KR" sz="1800" dirty="0">
              <a:solidFill>
                <a:srgbClr val="3A383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884F4-DF39-1F1F-6E38-942CA19E8229}"/>
              </a:ext>
            </a:extLst>
          </p:cNvPr>
          <p:cNvSpPr txBox="1"/>
          <p:nvPr/>
        </p:nvSpPr>
        <p:spPr>
          <a:xfrm>
            <a:off x="935008" y="2087062"/>
            <a:ext cx="481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 소켓에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포트를 할당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6A3C1-3CE5-343E-8891-6BDC18C5F3AB}"/>
              </a:ext>
            </a:extLst>
          </p:cNvPr>
          <p:cNvSpPr txBox="1"/>
          <p:nvPr/>
        </p:nvSpPr>
        <p:spPr>
          <a:xfrm>
            <a:off x="935008" y="2551837"/>
            <a:ext cx="7154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socket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endpoint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식별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my_addr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IP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port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namelen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두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인자의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</a:p>
          <a:p>
            <a:pPr>
              <a:defRPr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반환값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성공하면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실패하면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B7046-B2CE-975F-1C4A-F585F913F405}"/>
              </a:ext>
            </a:extLst>
          </p:cNvPr>
          <p:cNvSpPr txBox="1"/>
          <p:nvPr/>
        </p:nvSpPr>
        <p:spPr>
          <a:xfrm>
            <a:off x="935008" y="445177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close(</a:t>
            </a:r>
            <a:r>
              <a:rPr lang="en-US" altLang="ko-KR" b="1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);// </a:t>
            </a:r>
            <a:r>
              <a:rPr lang="ko-KR" altLang="en-US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연결종료</a:t>
            </a:r>
            <a:r>
              <a:rPr lang="en-US" altLang="ko-KR" sz="1800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7897A-64D9-9EC3-03F3-FB511701FC14}"/>
              </a:ext>
            </a:extLst>
          </p:cNvPr>
          <p:cNvSpPr txBox="1"/>
          <p:nvPr/>
        </p:nvSpPr>
        <p:spPr>
          <a:xfrm>
            <a:off x="935008" y="5082659"/>
            <a:ext cx="6162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listen(int queue_size);</a:t>
            </a:r>
          </a:p>
          <a:p>
            <a:pPr algn="l"/>
            <a:endParaRPr lang="fr-FR" altLang="ko-KR" b="1" dirty="0">
              <a:solidFill>
                <a:srgbClr val="3A383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수신요청을 대기하기 위한 함수</a:t>
            </a:r>
            <a:endParaRPr lang="en-US" altLang="ko-KR" dirty="0">
              <a:solidFill>
                <a:srgbClr val="3A383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134C6-4292-98FF-84D1-7FE73CDF2159}"/>
              </a:ext>
            </a:extLst>
          </p:cNvPr>
          <p:cNvSpPr txBox="1"/>
          <p:nvPr/>
        </p:nvSpPr>
        <p:spPr>
          <a:xfrm>
            <a:off x="891542" y="6005989"/>
            <a:ext cx="7570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만들어진 소켓 지정 번호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backlog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수신대기열의 크기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2DC4A-4A1A-6005-36B1-1FA62ED6200D}"/>
              </a:ext>
            </a:extLst>
          </p:cNvPr>
          <p:cNvSpPr txBox="1"/>
          <p:nvPr/>
        </p:nvSpPr>
        <p:spPr>
          <a:xfrm>
            <a:off x="5123223" y="5544324"/>
            <a:ext cx="3338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  <a:p>
            <a:pPr algn="ctr"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실패</a:t>
            </a:r>
          </a:p>
        </p:txBody>
      </p:sp>
    </p:spTree>
    <p:extLst>
      <p:ext uri="{BB962C8B-B14F-4D97-AF65-F5344CB8AC3E}">
        <p14:creationId xmlns:p14="http://schemas.microsoft.com/office/powerpoint/2010/main" val="213296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C0FDE6-E108-E29A-6B54-6297A9FE0458}"/>
              </a:ext>
            </a:extLst>
          </p:cNvPr>
          <p:cNvSpPr txBox="1"/>
          <p:nvPr/>
        </p:nvSpPr>
        <p:spPr>
          <a:xfrm>
            <a:off x="696883" y="3686860"/>
            <a:ext cx="737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accept(int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struct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socklen_t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addrlen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endParaRPr lang="en-US" altLang="ko-KR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58688-281D-E90D-EE21-EC925FEC4ABB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CA92D-1689-ECB4-A514-3B4EF9FCC31A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5430-1ED4-306C-6F9C-23935BD8B359}"/>
              </a:ext>
            </a:extLst>
          </p:cNvPr>
          <p:cNvSpPr txBox="1"/>
          <p:nvPr/>
        </p:nvSpPr>
        <p:spPr>
          <a:xfrm>
            <a:off x="734983" y="4206150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수신요청을 </a:t>
            </a:r>
            <a:r>
              <a:rPr lang="ko-KR" altLang="en-US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받아들이는</a:t>
            </a:r>
            <a:r>
              <a:rPr lang="ko-KR" altLang="en-US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  <a:endParaRPr lang="en-US" altLang="ko-KR" dirty="0">
              <a:solidFill>
                <a:srgbClr val="3A383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E6C-1456-0974-B064-4938028BFE73}"/>
              </a:ext>
            </a:extLst>
          </p:cNvPr>
          <p:cNvSpPr txBox="1"/>
          <p:nvPr/>
        </p:nvSpPr>
        <p:spPr>
          <a:xfrm>
            <a:off x="696883" y="4594562"/>
            <a:ext cx="90472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socket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반환된 소켓 식별 번호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addr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accept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연결된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주소와 포트 정보가 담기는 구조체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addrlen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sockaddr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구조체의 크기</a:t>
            </a:r>
          </a:p>
          <a:p>
            <a:pPr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 지정 번호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3D4AA-FBA9-CBF0-9662-3061528F6786}"/>
              </a:ext>
            </a:extLst>
          </p:cNvPr>
          <p:cNvSpPr txBox="1"/>
          <p:nvPr/>
        </p:nvSpPr>
        <p:spPr>
          <a:xfrm>
            <a:off x="684639" y="1521171"/>
            <a:ext cx="10095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int connect(int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sockfd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, const struct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sockaddr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 *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serv_addr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,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socklen_t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 </a:t>
            </a:r>
            <a:r>
              <a:rPr lang="en-US" altLang="ko-KR" sz="1800" b="1" dirty="0" err="1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addrlen</a:t>
            </a:r>
            <a:r>
              <a:rPr lang="en-US" altLang="ko-KR" sz="1800" b="1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)</a:t>
            </a:r>
            <a:r>
              <a:rPr lang="en-US" altLang="ko-KR" sz="1800" dirty="0">
                <a:solidFill>
                  <a:srgbClr val="3A3838"/>
                </a:solidFill>
                <a:effectLst/>
                <a:latin typeface="Montserrat SemiBold" panose="00000700000000000000" pitchFamily="2" charset="0"/>
                <a:ea typeface="Pretendard"/>
              </a:rPr>
              <a:t>;</a:t>
            </a:r>
            <a:endParaRPr lang="en-US" altLang="ko-KR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A7020-C7F0-0632-FDDC-99BDE5C015D1}"/>
              </a:ext>
            </a:extLst>
          </p:cNvPr>
          <p:cNvSpPr txBox="1"/>
          <p:nvPr/>
        </p:nvSpPr>
        <p:spPr>
          <a:xfrm>
            <a:off x="696883" y="2451255"/>
            <a:ext cx="69759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sockfd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생성된 소켓 지정 번호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serv_addr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연결할 서버의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주소와 포트 등의 정보를 담아온다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addrlen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server_addr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크기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E7F78-B09A-A2F9-4C28-02991B220161}"/>
              </a:ext>
            </a:extLst>
          </p:cNvPr>
          <p:cNvSpPr txBox="1"/>
          <p:nvPr/>
        </p:nvSpPr>
        <p:spPr>
          <a:xfrm>
            <a:off x="7672871" y="2292325"/>
            <a:ext cx="3323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4A56A-0B3B-8E93-D144-A6DB884F9C18}"/>
              </a:ext>
            </a:extLst>
          </p:cNvPr>
          <p:cNvSpPr txBox="1"/>
          <p:nvPr/>
        </p:nvSpPr>
        <p:spPr>
          <a:xfrm>
            <a:off x="722739" y="2062414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서버에 연결을 요청하는</a:t>
            </a:r>
            <a:r>
              <a:rPr lang="ko-KR" altLang="en-US" dirty="0"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  <a:endParaRPr lang="en-US" altLang="ko-KR" dirty="0">
              <a:solidFill>
                <a:srgbClr val="3A383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13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9F213D-1178-7572-6626-03D2C79CFF36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1B06E-3889-BF9A-9904-6D275087D7B7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20439-2A18-3B06-3547-1F4AD8A1C0B2}"/>
              </a:ext>
            </a:extLst>
          </p:cNvPr>
          <p:cNvSpPr txBox="1"/>
          <p:nvPr/>
        </p:nvSpPr>
        <p:spPr>
          <a:xfrm>
            <a:off x="2136976" y="1704109"/>
            <a:ext cx="7460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노드레드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장치들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programming interface),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서비스를 사물인터넷의 일부로 연결시키기 위한 시각프로그래밍 개발도구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Node-RED - 위키백과, 우리 모두의 백과사전">
            <a:extLst>
              <a:ext uri="{FF2B5EF4-FFF2-40B4-BE49-F238E27FC236}">
                <a16:creationId xmlns:a16="http://schemas.microsoft.com/office/drawing/2014/main" id="{0D499DFB-553C-B975-39BD-01BEC51A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46" y="3058391"/>
            <a:ext cx="5247408" cy="339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14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64CA7-BFE7-9FBA-A9C7-3A27FCFFB484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9E8A7-EDFA-6EBD-D59C-47D041DCE795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3FFEB-4C56-6726-5E09-6ADDEB6F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64" y="2604189"/>
            <a:ext cx="6980172" cy="3306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154EE-C897-5DE5-A3D1-6DCAF0E05D7E}"/>
              </a:ext>
            </a:extLst>
          </p:cNvPr>
          <p:cNvSpPr txBox="1"/>
          <p:nvPr/>
        </p:nvSpPr>
        <p:spPr>
          <a:xfrm>
            <a:off x="4229102" y="1682499"/>
            <a:ext cx="446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1.Node 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D161AD-5958-D107-4652-486F5F0FCFD0}"/>
              </a:ext>
            </a:extLst>
          </p:cNvPr>
          <p:cNvSpPr/>
          <p:nvPr/>
        </p:nvSpPr>
        <p:spPr>
          <a:xfrm>
            <a:off x="3200400" y="3771900"/>
            <a:ext cx="2847109" cy="1018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FE566-C379-D678-8593-E2744CA14018}"/>
              </a:ext>
            </a:extLst>
          </p:cNvPr>
          <p:cNvSpPr txBox="1"/>
          <p:nvPr/>
        </p:nvSpPr>
        <p:spPr>
          <a:xfrm>
            <a:off x="4623954" y="5957920"/>
            <a:ext cx="616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Node.js (nodejs.org)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22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E7010-F7D5-B1B8-BA34-B100CE96EFBA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B46A9-A9E2-62C0-13A5-73C3F1913893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535D9-E75D-955D-DCC6-E5CC1D8747FB}"/>
              </a:ext>
            </a:extLst>
          </p:cNvPr>
          <p:cNvSpPr txBox="1"/>
          <p:nvPr/>
        </p:nvSpPr>
        <p:spPr>
          <a:xfrm>
            <a:off x="3033827" y="1341096"/>
            <a:ext cx="7107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2.cmd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창에서 해당 명령어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6A128-601C-D5D8-E8CE-84F48821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2" y="2083677"/>
            <a:ext cx="8342933" cy="26906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EB9E04-44BA-195C-0FB5-523E77BD0F4E}"/>
              </a:ext>
            </a:extLst>
          </p:cNvPr>
          <p:cNvSpPr/>
          <p:nvPr/>
        </p:nvSpPr>
        <p:spPr>
          <a:xfrm>
            <a:off x="2339515" y="3045526"/>
            <a:ext cx="3022193" cy="38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CA5D6-CA3C-650C-D688-4A1F1A75E232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26422-695C-8094-CF4A-149E9EAF205C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3E623-2453-9E50-29FF-C9FC7C984721}"/>
              </a:ext>
            </a:extLst>
          </p:cNvPr>
          <p:cNvSpPr txBox="1"/>
          <p:nvPr/>
        </p:nvSpPr>
        <p:spPr>
          <a:xfrm>
            <a:off x="1464798" y="1569696"/>
            <a:ext cx="9944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3.cmd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창에서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node-red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입력하여 해당 웹 주소로 이동하기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4E7415-08CA-2B18-BD6A-688C59F6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12" y="2319562"/>
            <a:ext cx="4349033" cy="16230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09F922-E647-4820-FFE0-336361D9950C}"/>
              </a:ext>
            </a:extLst>
          </p:cNvPr>
          <p:cNvSpPr/>
          <p:nvPr/>
        </p:nvSpPr>
        <p:spPr>
          <a:xfrm>
            <a:off x="5829761" y="2433679"/>
            <a:ext cx="1515512" cy="38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6A8C7E-D351-6C23-AF62-988A238C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8" y="4256085"/>
            <a:ext cx="11235386" cy="17434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91FB35-A891-9690-DB9B-3AF0F64CCD5E}"/>
              </a:ext>
            </a:extLst>
          </p:cNvPr>
          <p:cNvSpPr/>
          <p:nvPr/>
        </p:nvSpPr>
        <p:spPr>
          <a:xfrm>
            <a:off x="5588755" y="5591012"/>
            <a:ext cx="2513253" cy="38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65654-59A6-4CE9-8798-D37D28DD5047}"/>
              </a:ext>
            </a:extLst>
          </p:cNvPr>
          <p:cNvSpPr txBox="1"/>
          <p:nvPr/>
        </p:nvSpPr>
        <p:spPr>
          <a:xfrm>
            <a:off x="554008" y="1882586"/>
            <a:ext cx="12104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통신기술을 통해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그물망 처럼 연결되어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무선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wifi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통신하는것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네트워크(Network)와 인터넷(Internet)">
            <a:extLst>
              <a:ext uri="{FF2B5EF4-FFF2-40B4-BE49-F238E27FC236}">
                <a16:creationId xmlns:a16="http://schemas.microsoft.com/office/drawing/2014/main" id="{D0A699E1-19B5-0BA5-E5F9-E3CAAE73E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009" y="1063482"/>
            <a:ext cx="3639258" cy="23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ABB60-30CB-0107-1F8C-66AFEBD1DE82}"/>
              </a:ext>
            </a:extLst>
          </p:cNvPr>
          <p:cNvSpPr txBox="1"/>
          <p:nvPr/>
        </p:nvSpPr>
        <p:spPr>
          <a:xfrm>
            <a:off x="441284" y="4871188"/>
            <a:ext cx="7305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네트워크가 여러 개 연결된 것을 인터넷이라고 하며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우리가 흔히 말하는 인터넷은 전세계의 다양한 네트워크들이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연결되있는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 네트워크를 뜻함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 descr="IoT 뜻 화제, 사물인터넷의 약어…사물과 인터넷이 연결되는 기술｜동아일보">
            <a:extLst>
              <a:ext uri="{FF2B5EF4-FFF2-40B4-BE49-F238E27FC236}">
                <a16:creationId xmlns:a16="http://schemas.microsoft.com/office/drawing/2014/main" id="{72622C2F-C3F4-A72E-F9DD-3F0C56DC8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009" y="4051875"/>
            <a:ext cx="3708824" cy="240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30E7F2-6270-29F7-A7F5-4E7CC1304B2B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0FA2F-FD18-5BEA-DAFA-9BAD6432583F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8C02C-35D8-FC25-2E0E-671DB18A8BB3}"/>
              </a:ext>
            </a:extLst>
          </p:cNvPr>
          <p:cNvSpPr txBox="1"/>
          <p:nvPr/>
        </p:nvSpPr>
        <p:spPr>
          <a:xfrm>
            <a:off x="1464798" y="1569696"/>
            <a:ext cx="9944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4.Ui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만들기위해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노드레드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대쉬보드를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1A4A5-7CEB-D8A3-6DC9-C5F60017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9" y="2433679"/>
            <a:ext cx="2065199" cy="41913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D85083-351B-3ECB-DF08-C61AD884A223}"/>
              </a:ext>
            </a:extLst>
          </p:cNvPr>
          <p:cNvSpPr/>
          <p:nvPr/>
        </p:nvSpPr>
        <p:spPr>
          <a:xfrm>
            <a:off x="1226588" y="5288305"/>
            <a:ext cx="1100976" cy="281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8BF4E9-9C42-BB50-B1AF-8022DA24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87" y="2510496"/>
            <a:ext cx="7719729" cy="37341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7C47AA-39F1-DEF5-B908-8046DC642D45}"/>
              </a:ext>
            </a:extLst>
          </p:cNvPr>
          <p:cNvSpPr/>
          <p:nvPr/>
        </p:nvSpPr>
        <p:spPr>
          <a:xfrm>
            <a:off x="4392350" y="4096336"/>
            <a:ext cx="4221713" cy="66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9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97037-1AD5-2C41-4B6B-240C93916C73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E7A15-2500-0D85-BAC9-A6267FC5B4A2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BC195-1101-1F29-3805-0D85BCE42802}"/>
              </a:ext>
            </a:extLst>
          </p:cNvPr>
          <p:cNvSpPr txBox="1"/>
          <p:nvPr/>
        </p:nvSpPr>
        <p:spPr>
          <a:xfrm>
            <a:off x="865589" y="1500778"/>
            <a:ext cx="1132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원하는대로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구성이 끝나면 배포하기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누른후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theme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옆 아이콘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991AC0-E971-649C-0D98-2B29D948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41" y="2134085"/>
            <a:ext cx="10609118" cy="35060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6F6CD1-D75F-6F53-8246-FDE27950B051}"/>
              </a:ext>
            </a:extLst>
          </p:cNvPr>
          <p:cNvSpPr/>
          <p:nvPr/>
        </p:nvSpPr>
        <p:spPr>
          <a:xfrm>
            <a:off x="9737061" y="2134085"/>
            <a:ext cx="1322650" cy="28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8FF890-D6B2-A9B4-38B3-BACA3D9F4B2E}"/>
              </a:ext>
            </a:extLst>
          </p:cNvPr>
          <p:cNvSpPr/>
          <p:nvPr/>
        </p:nvSpPr>
        <p:spPr>
          <a:xfrm>
            <a:off x="10932878" y="2701636"/>
            <a:ext cx="467681" cy="257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4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64299E-5FEC-D921-DC1F-20CF75B1F706}"/>
              </a:ext>
            </a:extLst>
          </p:cNvPr>
          <p:cNvSpPr txBox="1"/>
          <p:nvPr/>
        </p:nvSpPr>
        <p:spPr>
          <a:xfrm>
            <a:off x="935008" y="613380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06552-9937-3B01-F427-88F5A58393DE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1442D-9015-4344-BDCC-8E6262C21443}"/>
              </a:ext>
            </a:extLst>
          </p:cNvPr>
          <p:cNvSpPr txBox="1"/>
          <p:nvPr/>
        </p:nvSpPr>
        <p:spPr>
          <a:xfrm>
            <a:off x="5292116" y="1500778"/>
            <a:ext cx="1132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>
                <a:latin typeface="나눔스퀘어" panose="020B0600000101010101" pitchFamily="50" charset="-127"/>
                <a:ea typeface="나눔스퀘어" panose="020B0600000101010101" pitchFamily="50" charset="-127"/>
              </a:rPr>
              <a:t>6.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7EF68A-510E-21D6-6BE9-C8A680DA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843"/>
            <a:ext cx="12192000" cy="35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082F61-7279-014C-2CD7-20F022234D9F}"/>
              </a:ext>
            </a:extLst>
          </p:cNvPr>
          <p:cNvSpPr txBox="1"/>
          <p:nvPr/>
        </p:nvSpPr>
        <p:spPr>
          <a:xfrm>
            <a:off x="935008" y="613380"/>
            <a:ext cx="75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EA49B-05DC-CD8A-586E-8C1DF5EA3D2A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CB43B2-2409-535E-2394-7A335F4D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78" y="1665196"/>
            <a:ext cx="1878958" cy="856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D95A8-F283-833E-DC0F-4DDDCA98620F}"/>
              </a:ext>
            </a:extLst>
          </p:cNvPr>
          <p:cNvSpPr txBox="1"/>
          <p:nvPr/>
        </p:nvSpPr>
        <p:spPr>
          <a:xfrm>
            <a:off x="935008" y="1816315"/>
            <a:ext cx="1132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6281CE-FD3E-F357-E0A2-2007DC8F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28" y="2672550"/>
            <a:ext cx="4023709" cy="38331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6C8C32-2BC3-BF19-83A0-C4BA69B4981D}"/>
              </a:ext>
            </a:extLst>
          </p:cNvPr>
          <p:cNvSpPr/>
          <p:nvPr/>
        </p:nvSpPr>
        <p:spPr>
          <a:xfrm>
            <a:off x="1133128" y="3927095"/>
            <a:ext cx="1890627" cy="281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601F4-3051-5162-B6CF-E4A1C36B86AF}"/>
              </a:ext>
            </a:extLst>
          </p:cNvPr>
          <p:cNvSpPr/>
          <p:nvPr/>
        </p:nvSpPr>
        <p:spPr>
          <a:xfrm>
            <a:off x="1423555" y="5778967"/>
            <a:ext cx="1399309" cy="2812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43E80-261B-D71C-FF8E-4622978B8BC8}"/>
              </a:ext>
            </a:extLst>
          </p:cNvPr>
          <p:cNvSpPr/>
          <p:nvPr/>
        </p:nvSpPr>
        <p:spPr>
          <a:xfrm>
            <a:off x="1423555" y="6142354"/>
            <a:ext cx="1600200" cy="2812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2BE8B6-E45F-43BC-580A-01B0A2C3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89" y="1827536"/>
            <a:ext cx="4870513" cy="21987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19C80A-6A7C-914F-1CE8-080A537B01CB}"/>
              </a:ext>
            </a:extLst>
          </p:cNvPr>
          <p:cNvSpPr/>
          <p:nvPr/>
        </p:nvSpPr>
        <p:spPr>
          <a:xfrm>
            <a:off x="6199909" y="2455647"/>
            <a:ext cx="897082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18EBFB-5C8F-B776-82E0-AB7DBEB8163F}"/>
              </a:ext>
            </a:extLst>
          </p:cNvPr>
          <p:cNvSpPr/>
          <p:nvPr/>
        </p:nvSpPr>
        <p:spPr>
          <a:xfrm>
            <a:off x="6030190" y="3540959"/>
            <a:ext cx="4256810" cy="4572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52C069B-084A-A55A-FB10-FCE65ACA9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190" y="4702239"/>
            <a:ext cx="2858225" cy="107672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F887F-C1E4-C250-77BD-34F7CC9FB87C}"/>
              </a:ext>
            </a:extLst>
          </p:cNvPr>
          <p:cNvSpPr/>
          <p:nvPr/>
        </p:nvSpPr>
        <p:spPr>
          <a:xfrm>
            <a:off x="8261037" y="4702239"/>
            <a:ext cx="474519" cy="4307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4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946FD-752A-B46E-6D5A-B7B0CC67338A}"/>
              </a:ext>
            </a:extLst>
          </p:cNvPr>
          <p:cNvSpPr txBox="1"/>
          <p:nvPr/>
        </p:nvSpPr>
        <p:spPr>
          <a:xfrm>
            <a:off x="935008" y="1816315"/>
            <a:ext cx="1132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메세지박스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0A5D2-B1FB-BC03-E6A3-ECFE92BD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60" y="2528563"/>
            <a:ext cx="3210568" cy="2358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1E5264-F11F-7B50-4A62-84213A7A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959" y="1816315"/>
            <a:ext cx="2135243" cy="482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D66233-685D-2241-11F5-D3EED3C5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01" y="2528563"/>
            <a:ext cx="4216392" cy="2517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4D7B95-75F9-379D-2D1B-FD4A0BC5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60" y="5045693"/>
            <a:ext cx="8458933" cy="139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AE145B-35F2-5273-E19B-ACAE363F1A0C}"/>
              </a:ext>
            </a:extLst>
          </p:cNvPr>
          <p:cNvSpPr/>
          <p:nvPr/>
        </p:nvSpPr>
        <p:spPr>
          <a:xfrm>
            <a:off x="1133128" y="3855027"/>
            <a:ext cx="2129617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32DF4-C0B4-6446-4763-61C3A61644E0}"/>
              </a:ext>
            </a:extLst>
          </p:cNvPr>
          <p:cNvSpPr/>
          <p:nvPr/>
        </p:nvSpPr>
        <p:spPr>
          <a:xfrm>
            <a:off x="4758201" y="2690837"/>
            <a:ext cx="2338790" cy="3640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78D32-23B3-D677-1FB0-A771A1FAE32C}"/>
              </a:ext>
            </a:extLst>
          </p:cNvPr>
          <p:cNvSpPr/>
          <p:nvPr/>
        </p:nvSpPr>
        <p:spPr>
          <a:xfrm>
            <a:off x="4716651" y="3109866"/>
            <a:ext cx="3210567" cy="3191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887F35-64CB-CAA8-9155-3C0D3657AA4A}"/>
              </a:ext>
            </a:extLst>
          </p:cNvPr>
          <p:cNvSpPr/>
          <p:nvPr/>
        </p:nvSpPr>
        <p:spPr>
          <a:xfrm>
            <a:off x="6678409" y="6062737"/>
            <a:ext cx="2129617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7AA9BF-E315-07AC-84CD-81D5B590F8DF}"/>
              </a:ext>
            </a:extLst>
          </p:cNvPr>
          <p:cNvSpPr/>
          <p:nvPr/>
        </p:nvSpPr>
        <p:spPr>
          <a:xfrm>
            <a:off x="6221838" y="5603201"/>
            <a:ext cx="2338790" cy="3640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D05090-E710-A8D2-60A8-A8C480AC1D81}"/>
              </a:ext>
            </a:extLst>
          </p:cNvPr>
          <p:cNvSpPr/>
          <p:nvPr/>
        </p:nvSpPr>
        <p:spPr>
          <a:xfrm>
            <a:off x="592652" y="4968342"/>
            <a:ext cx="3210568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E46C0-C319-D240-C17C-93215728A632}"/>
              </a:ext>
            </a:extLst>
          </p:cNvPr>
          <p:cNvSpPr txBox="1"/>
          <p:nvPr/>
        </p:nvSpPr>
        <p:spPr>
          <a:xfrm>
            <a:off x="935008" y="613380"/>
            <a:ext cx="75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0509-6A2E-9E8E-EB69-00C3B5B4936A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730B774-8FD5-B8C9-3BDD-904288FADF2E}"/>
              </a:ext>
            </a:extLst>
          </p:cNvPr>
          <p:cNvSpPr/>
          <p:nvPr/>
        </p:nvSpPr>
        <p:spPr>
          <a:xfrm>
            <a:off x="4178658" y="2644267"/>
            <a:ext cx="537993" cy="421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30CB3DD-103E-C99B-4DA1-1238D9284B20}"/>
              </a:ext>
            </a:extLst>
          </p:cNvPr>
          <p:cNvSpPr/>
          <p:nvPr/>
        </p:nvSpPr>
        <p:spPr>
          <a:xfrm>
            <a:off x="3803220" y="2528563"/>
            <a:ext cx="375438" cy="7109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1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332-3701-01B7-3C66-A1474BD84AAF}"/>
              </a:ext>
            </a:extLst>
          </p:cNvPr>
          <p:cNvSpPr txBox="1"/>
          <p:nvPr/>
        </p:nvSpPr>
        <p:spPr>
          <a:xfrm>
            <a:off x="935008" y="613380"/>
            <a:ext cx="75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2F771-BF10-34B0-AE0D-79AC7F3969C7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49918-FFB1-BF70-A29E-B4EB5E557BB5}"/>
              </a:ext>
            </a:extLst>
          </p:cNvPr>
          <p:cNvSpPr txBox="1"/>
          <p:nvPr/>
        </p:nvSpPr>
        <p:spPr>
          <a:xfrm>
            <a:off x="865589" y="1548048"/>
            <a:ext cx="1132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디버그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3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out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B4FB0B-9ED0-E990-F9BC-A4D6BCEC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1" y="2153105"/>
            <a:ext cx="2511948" cy="831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7BF8BD-259E-DB58-BEEE-0310375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196" y="1974392"/>
            <a:ext cx="2756718" cy="831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2FFF82-4FE2-E5B4-30B7-AD54433B7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08" y="3429000"/>
            <a:ext cx="3886537" cy="18823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0755F5-AE72-C232-402B-23FBECA80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657" y="2989727"/>
            <a:ext cx="3881032" cy="21237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82997B-68A6-7C49-9B43-02B2C707D820}"/>
              </a:ext>
            </a:extLst>
          </p:cNvPr>
          <p:cNvSpPr/>
          <p:nvPr/>
        </p:nvSpPr>
        <p:spPr>
          <a:xfrm>
            <a:off x="1579937" y="3522442"/>
            <a:ext cx="2129617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964602-EE4D-1657-6030-0F17E5C155C7}"/>
              </a:ext>
            </a:extLst>
          </p:cNvPr>
          <p:cNvSpPr/>
          <p:nvPr/>
        </p:nvSpPr>
        <p:spPr>
          <a:xfrm>
            <a:off x="7676965" y="3066517"/>
            <a:ext cx="2511949" cy="7481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F1A97-0D01-7555-FB1A-00EC7029E6ED}"/>
              </a:ext>
            </a:extLst>
          </p:cNvPr>
          <p:cNvSpPr txBox="1"/>
          <p:nvPr/>
        </p:nvSpPr>
        <p:spPr>
          <a:xfrm>
            <a:off x="1091045" y="5922818"/>
            <a:ext cx="388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Msg.payload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눌렀을때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전송될 문자의 형태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(payload)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AE598B-F716-146D-70CB-1B8A5CC92958}"/>
              </a:ext>
            </a:extLst>
          </p:cNvPr>
          <p:cNvSpPr txBox="1"/>
          <p:nvPr/>
        </p:nvSpPr>
        <p:spPr>
          <a:xfrm>
            <a:off x="6950657" y="5262543"/>
            <a:ext cx="4863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소스코드의 포트번호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라즈베리파이와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pc(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노드레드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네트워크에 연결되어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있어야함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02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FA9FB-BC82-F78A-0E18-17AF7168DF10}"/>
              </a:ext>
            </a:extLst>
          </p:cNvPr>
          <p:cNvSpPr txBox="1"/>
          <p:nvPr/>
        </p:nvSpPr>
        <p:spPr>
          <a:xfrm>
            <a:off x="935008" y="613380"/>
            <a:ext cx="702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구성도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노드레드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7E279-CD91-BE4D-F68F-87137567B72F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C252E7-C109-025C-D877-B1A5C1D5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02" y="1994205"/>
            <a:ext cx="5531883" cy="41776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3016E7-AB24-3FD2-FE03-1714C90A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47" y="2087724"/>
            <a:ext cx="4744345" cy="646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F44B4A-CDF0-A451-6612-1A76EE11A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46" y="2734055"/>
            <a:ext cx="4744345" cy="32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0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11583-3D11-FF9E-F172-6D56549BD1F5}"/>
              </a:ext>
            </a:extLst>
          </p:cNvPr>
          <p:cNvSpPr txBox="1"/>
          <p:nvPr/>
        </p:nvSpPr>
        <p:spPr>
          <a:xfrm>
            <a:off x="935008" y="613380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문제해설 및 구동영상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7E167-6F64-A691-88A0-518F24B32CE7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A4EEC-31C8-4EA5-BA5C-D801104BE965}"/>
              </a:ext>
            </a:extLst>
          </p:cNvPr>
          <p:cNvSpPr txBox="1"/>
          <p:nvPr/>
        </p:nvSpPr>
        <p:spPr>
          <a:xfrm>
            <a:off x="446810" y="1791542"/>
            <a:ext cx="12624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라즈베리파이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 소켓통신을 구현하라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5EC3A-9933-719A-D607-DF740E9F3B33}"/>
              </a:ext>
            </a:extLst>
          </p:cNvPr>
          <p:cNvSpPr txBox="1"/>
          <p:nvPr/>
        </p:nvSpPr>
        <p:spPr>
          <a:xfrm>
            <a:off x="446810" y="3880550"/>
            <a:ext cx="12624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2:pc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노드레드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라즈베라파이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소켓통신 구현하라 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44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5A248-E921-D178-C8E9-DBC20DDDFD12}"/>
              </a:ext>
            </a:extLst>
          </p:cNvPr>
          <p:cNvSpPr txBox="1"/>
          <p:nvPr/>
        </p:nvSpPr>
        <p:spPr>
          <a:xfrm>
            <a:off x="935008" y="613380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문제해설 및 구동영상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1E745-7B06-E07F-277D-6B132C46DDAA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라즈베리파이 소켓통신 세미나 1번 문제 구동영상">
            <a:hlinkClick r:id="" action="ppaction://media"/>
            <a:extLst>
              <a:ext uri="{FF2B5EF4-FFF2-40B4-BE49-F238E27FC236}">
                <a16:creationId xmlns:a16="http://schemas.microsoft.com/office/drawing/2014/main" id="{73D3B9D8-4EDC-4E73-647B-542093DB0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636" y="1555391"/>
            <a:ext cx="8614063" cy="48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E126D-74A9-2E92-266E-AD186FB06275}"/>
              </a:ext>
            </a:extLst>
          </p:cNvPr>
          <p:cNvSpPr txBox="1"/>
          <p:nvPr/>
        </p:nvSpPr>
        <p:spPr>
          <a:xfrm>
            <a:off x="935008" y="613380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문제해설 및 구동영상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9F1C3-453C-86BB-F0E5-CDEC62E8744B}"/>
              </a:ext>
            </a:extLst>
          </p:cNvPr>
          <p:cNvSpPr txBox="1"/>
          <p:nvPr/>
        </p:nvSpPr>
        <p:spPr>
          <a:xfrm>
            <a:off x="86441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라즈베리 소켓통신 세미나 2번문제 구동영상">
            <a:hlinkClick r:id="" action="ppaction://media"/>
            <a:extLst>
              <a:ext uri="{FF2B5EF4-FFF2-40B4-BE49-F238E27FC236}">
                <a16:creationId xmlns:a16="http://schemas.microsoft.com/office/drawing/2014/main" id="{FA115EAB-8EB6-F95B-60B9-699EEE33B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118" y="1463503"/>
            <a:ext cx="8499764" cy="47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D34EB8-D8A5-FAB8-1254-6C49A0E8EC9D}"/>
              </a:ext>
            </a:extLst>
          </p:cNvPr>
          <p:cNvSpPr txBox="1"/>
          <p:nvPr/>
        </p:nvSpPr>
        <p:spPr>
          <a:xfrm>
            <a:off x="-104059" y="61338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CA2FB-3C2E-E5A1-A42B-974BF9AB5F47}"/>
              </a:ext>
            </a:extLst>
          </p:cNvPr>
          <p:cNvSpPr txBox="1"/>
          <p:nvPr/>
        </p:nvSpPr>
        <p:spPr>
          <a:xfrm>
            <a:off x="935008" y="613380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용어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AE806-B928-199E-4646-85A946372F1B}"/>
              </a:ext>
            </a:extLst>
          </p:cNvPr>
          <p:cNvSpPr txBox="1"/>
          <p:nvPr/>
        </p:nvSpPr>
        <p:spPr>
          <a:xfrm>
            <a:off x="790575" y="1644223"/>
            <a:ext cx="873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Ip(internet protocol)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네트워크의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구별하기 위한 고유주소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전세계 컴퓨터가 서로 연결되었을 때 서로 알아볼 수 있게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96B1B0-D55C-CA5F-A447-376400392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575" y="2446734"/>
            <a:ext cx="9791700" cy="1487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22B64-6498-FF83-6112-C6D4CACD0CAB}"/>
              </a:ext>
            </a:extLst>
          </p:cNvPr>
          <p:cNvSpPr txBox="1"/>
          <p:nvPr/>
        </p:nvSpPr>
        <p:spPr>
          <a:xfrm>
            <a:off x="2638425" y="4072845"/>
            <a:ext cx="10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IPv4(32비트, 각 숫자는 1바이트), IPv6(128비트, 각 숫자는 4바이트)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23F86E-1F3E-D69D-ED8B-2B9DDE268D79}"/>
              </a:ext>
            </a:extLst>
          </p:cNvPr>
          <p:cNvSpPr txBox="1"/>
          <p:nvPr/>
        </p:nvSpPr>
        <p:spPr>
          <a:xfrm>
            <a:off x="790575" y="4736336"/>
            <a:ext cx="1185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DNS(</a:t>
            </a:r>
            <a:r>
              <a:rPr lang="en-US" altLang="ko-KR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Domain Name Service): </a:t>
            </a:r>
            <a:r>
              <a:rPr lang="ko-KR" altLang="en-US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</a:t>
            </a:r>
            <a:r>
              <a:rPr lang="en-US" altLang="ko-KR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주소 대신 이름을 통해 해당 컴퓨터를 찾아갈 수 있도록 만든 서비스</a:t>
            </a:r>
            <a:endParaRPr lang="en-US" altLang="ko-KR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호스트명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 이루어 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우리가 일반적으로 아는 웹사이트 주소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blog.naver.com(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 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DD30C-BA3B-A006-B5C4-D3858AFF4AB2}"/>
              </a:ext>
            </a:extLst>
          </p:cNvPr>
          <p:cNvSpPr txBox="1"/>
          <p:nvPr/>
        </p:nvSpPr>
        <p:spPr>
          <a:xfrm>
            <a:off x="381000" y="377309"/>
            <a:ext cx="8420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5F6B8-3630-6C97-6BB7-C60CF7AB3771}"/>
              </a:ext>
            </a:extLst>
          </p:cNvPr>
          <p:cNvSpPr txBox="1"/>
          <p:nvPr/>
        </p:nvSpPr>
        <p:spPr>
          <a:xfrm>
            <a:off x="381000" y="1268968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DE95D-F072-229B-5F58-A90D94465B77}"/>
              </a:ext>
            </a:extLst>
          </p:cNvPr>
          <p:cNvSpPr txBox="1"/>
          <p:nvPr/>
        </p:nvSpPr>
        <p:spPr>
          <a:xfrm>
            <a:off x="314325" y="1638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[Network] </a:t>
            </a:r>
            <a:r>
              <a:rPr lang="ko-KR" altLang="en-US" dirty="0">
                <a:hlinkClick r:id="rId2"/>
              </a:rPr>
              <a:t>네트워크란</a:t>
            </a:r>
            <a:r>
              <a:rPr lang="en-US" altLang="ko-KR" dirty="0">
                <a:hlinkClick r:id="rId2"/>
              </a:rPr>
              <a:t>? :: </a:t>
            </a:r>
            <a:r>
              <a:rPr lang="ko-KR" altLang="en-US" dirty="0">
                <a:hlinkClick r:id="rId2"/>
              </a:rPr>
              <a:t>코딩 공부 일지 </a:t>
            </a:r>
            <a:r>
              <a:rPr lang="en-US" altLang="ko-KR" dirty="0">
                <a:hlinkClick r:id="rId2"/>
              </a:rPr>
              <a:t>(tistory.com)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031A-60CD-CEC1-E97B-DFF1D09220FE}"/>
              </a:ext>
            </a:extLst>
          </p:cNvPr>
          <p:cNvSpPr txBox="1"/>
          <p:nvPr/>
        </p:nvSpPr>
        <p:spPr>
          <a:xfrm>
            <a:off x="314325" y="2082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네트워크</a:t>
            </a:r>
            <a:r>
              <a:rPr lang="en-US" altLang="ko-KR" dirty="0">
                <a:hlinkClick r:id="rId3"/>
              </a:rPr>
              <a:t>(Network)</a:t>
            </a:r>
            <a:r>
              <a:rPr lang="ko-KR" altLang="en-US" dirty="0">
                <a:hlinkClick r:id="rId3"/>
              </a:rPr>
              <a:t>와 인터넷</a:t>
            </a:r>
            <a:r>
              <a:rPr lang="en-US" altLang="ko-KR" dirty="0">
                <a:hlinkClick r:id="rId3"/>
              </a:rPr>
              <a:t>(Internet) (tistory.com)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6A79-7D1E-4109-0B17-65D0F39E31A9}"/>
              </a:ext>
            </a:extLst>
          </p:cNvPr>
          <p:cNvSpPr txBox="1"/>
          <p:nvPr/>
        </p:nvSpPr>
        <p:spPr>
          <a:xfrm>
            <a:off x="314325" y="24516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2. </a:t>
            </a:r>
            <a:r>
              <a:rPr lang="ko-KR" altLang="en-US" dirty="0">
                <a:hlinkClick r:id="rId4"/>
              </a:rPr>
              <a:t>네트워크와 인터넷 </a:t>
            </a:r>
            <a:r>
              <a:rPr lang="en-US" altLang="ko-KR" dirty="0">
                <a:hlinkClick r:id="rId4"/>
              </a:rPr>
              <a:t>| </a:t>
            </a:r>
            <a:r>
              <a:rPr lang="ko-KR" altLang="en-US" dirty="0">
                <a:hlinkClick r:id="rId4"/>
              </a:rPr>
              <a:t>프로그래밍 개념 잡기 </a:t>
            </a:r>
            <a:r>
              <a:rPr lang="en-US" altLang="ko-KR" dirty="0">
                <a:hlinkClick r:id="rId4"/>
              </a:rPr>
              <a:t>(dinfree.com)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58C4D-F282-614F-B2B5-EADD181FA551}"/>
              </a:ext>
            </a:extLst>
          </p:cNvPr>
          <p:cNvSpPr txBox="1"/>
          <p:nvPr/>
        </p:nvSpPr>
        <p:spPr>
          <a:xfrm>
            <a:off x="314325" y="3097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네트워크 개념 잡기 </a:t>
            </a:r>
            <a:r>
              <a:rPr lang="en-US" altLang="ko-KR" dirty="0">
                <a:hlinkClick r:id="rId5"/>
              </a:rPr>
              <a:t>(whatap.io)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8D387-EFAC-9F60-0DAD-244AFF3220C9}"/>
              </a:ext>
            </a:extLst>
          </p:cNvPr>
          <p:cNvSpPr txBox="1"/>
          <p:nvPr/>
        </p:nvSpPr>
        <p:spPr>
          <a:xfrm>
            <a:off x="314325" y="3559612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6CC4C-D2CF-74B9-E2CF-0D264104AE46}"/>
              </a:ext>
            </a:extLst>
          </p:cNvPr>
          <p:cNvSpPr txBox="1"/>
          <p:nvPr/>
        </p:nvSpPr>
        <p:spPr>
          <a:xfrm>
            <a:off x="314325" y="39289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🌐 포트</a:t>
            </a:r>
            <a:r>
              <a:rPr lang="en-US" altLang="ko-KR" dirty="0">
                <a:hlinkClick r:id="rId6"/>
              </a:rPr>
              <a:t>(PORT) </a:t>
            </a:r>
            <a:r>
              <a:rPr lang="ko-KR" altLang="en-US" dirty="0">
                <a:hlinkClick r:id="rId6"/>
              </a:rPr>
              <a:t>란 무엇인가</a:t>
            </a:r>
            <a:r>
              <a:rPr lang="en-US" altLang="ko-KR" dirty="0">
                <a:hlinkClick r:id="rId6"/>
              </a:rPr>
              <a:t>? (tistory.com)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6F718-45BC-C04A-279E-C23C2E799D50}"/>
              </a:ext>
            </a:extLst>
          </p:cNvPr>
          <p:cNvSpPr txBox="1"/>
          <p:nvPr/>
        </p:nvSpPr>
        <p:spPr>
          <a:xfrm>
            <a:off x="314325" y="471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공유기의 원리와 </a:t>
            </a:r>
            <a:r>
              <a:rPr lang="en-US" altLang="ko-KR" dirty="0">
                <a:hlinkClick r:id="rId7"/>
              </a:rPr>
              <a:t>NAT </a:t>
            </a:r>
            <a:r>
              <a:rPr lang="ko-KR" altLang="en-US" dirty="0">
                <a:hlinkClick r:id="rId7"/>
              </a:rPr>
              <a:t>요약 </a:t>
            </a:r>
            <a:r>
              <a:rPr lang="en-US" altLang="ko-KR" dirty="0">
                <a:hlinkClick r:id="rId7"/>
              </a:rPr>
              <a:t>(tistory.com)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965FA-3D8C-A419-BDD5-11711C3B41AA}"/>
              </a:ext>
            </a:extLst>
          </p:cNvPr>
          <p:cNvSpPr txBox="1"/>
          <p:nvPr/>
        </p:nvSpPr>
        <p:spPr>
          <a:xfrm>
            <a:off x="314325" y="432402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E8BE5-1050-00A2-63BA-25D234F3E193}"/>
              </a:ext>
            </a:extLst>
          </p:cNvPr>
          <p:cNvSpPr txBox="1"/>
          <p:nvPr/>
        </p:nvSpPr>
        <p:spPr>
          <a:xfrm>
            <a:off x="314325" y="5163087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B5EF8C-2B06-573E-6CC6-6D31CBBB453F}"/>
              </a:ext>
            </a:extLst>
          </p:cNvPr>
          <p:cNvSpPr txBox="1"/>
          <p:nvPr/>
        </p:nvSpPr>
        <p:spPr>
          <a:xfrm>
            <a:off x="314325" y="55292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8"/>
              </a:rPr>
              <a:t>공유기와 허브</a:t>
            </a:r>
            <a:r>
              <a:rPr lang="en-US" altLang="ko-KR">
                <a:hlinkClick r:id="rId8"/>
              </a:rPr>
              <a:t>(</a:t>
            </a:r>
            <a:r>
              <a:rPr lang="ko-KR" altLang="en-US">
                <a:hlinkClick r:id="rId8"/>
              </a:rPr>
              <a:t>스위치</a:t>
            </a:r>
            <a:r>
              <a:rPr lang="en-US" altLang="ko-KR">
                <a:hlinkClick r:id="rId8"/>
              </a:rPr>
              <a:t>)</a:t>
            </a:r>
            <a:r>
              <a:rPr lang="ko-KR" altLang="en-US">
                <a:hlinkClick r:id="rId8"/>
              </a:rPr>
              <a:t>의 차이점과 사용방법 </a:t>
            </a:r>
            <a:r>
              <a:rPr lang="en-US" altLang="ko-KR">
                <a:hlinkClick r:id="rId8"/>
              </a:rPr>
              <a:t>:: </a:t>
            </a:r>
            <a:r>
              <a:rPr lang="ko-KR" altLang="en-US">
                <a:hlinkClick r:id="rId8"/>
              </a:rPr>
              <a:t>뻘짓전문가 </a:t>
            </a:r>
            <a:r>
              <a:rPr lang="en-US" altLang="ko-KR">
                <a:hlinkClick r:id="rId8"/>
              </a:rPr>
              <a:t>(tistory.com)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B737-7035-C547-0BF3-E6F4AE048508}"/>
              </a:ext>
            </a:extLst>
          </p:cNvPr>
          <p:cNvSpPr txBox="1"/>
          <p:nvPr/>
        </p:nvSpPr>
        <p:spPr>
          <a:xfrm>
            <a:off x="314325" y="61649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9"/>
              </a:rPr>
              <a:t>허브 </a:t>
            </a:r>
            <a:r>
              <a:rPr lang="en-US" altLang="ko-KR">
                <a:hlinkClick r:id="rId9"/>
              </a:rPr>
              <a:t>vs </a:t>
            </a:r>
            <a:r>
              <a:rPr lang="ko-KR" altLang="en-US">
                <a:hlinkClick r:id="rId9"/>
              </a:rPr>
              <a:t>스위치 </a:t>
            </a:r>
            <a:r>
              <a:rPr lang="en-US" altLang="ko-KR">
                <a:hlinkClick r:id="rId9"/>
              </a:rPr>
              <a:t>vs </a:t>
            </a:r>
            <a:r>
              <a:rPr lang="ko-KR" altLang="en-US">
                <a:hlinkClick r:id="rId9"/>
              </a:rPr>
              <a:t>라우터 </a:t>
            </a:r>
            <a:r>
              <a:rPr lang="en-US" altLang="ko-KR">
                <a:hlinkClick r:id="rId9"/>
              </a:rPr>
              <a:t>(tistory.com)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C73D7C-8939-EC3E-996A-3552F55A718A}"/>
              </a:ext>
            </a:extLst>
          </p:cNvPr>
          <p:cNvSpPr txBox="1"/>
          <p:nvPr/>
        </p:nvSpPr>
        <p:spPr>
          <a:xfrm>
            <a:off x="4410075" y="58954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허브 </a:t>
            </a:r>
            <a:r>
              <a:rPr lang="en-US" altLang="ko-KR" dirty="0">
                <a:hlinkClick r:id="rId10"/>
              </a:rPr>
              <a:t>/ </a:t>
            </a:r>
            <a:r>
              <a:rPr lang="ko-KR" altLang="en-US" dirty="0">
                <a:hlinkClick r:id="rId10"/>
              </a:rPr>
              <a:t>스위치 </a:t>
            </a:r>
            <a:r>
              <a:rPr lang="en-US" altLang="ko-KR" dirty="0">
                <a:hlinkClick r:id="rId10"/>
              </a:rPr>
              <a:t>/ </a:t>
            </a:r>
            <a:r>
              <a:rPr lang="ko-KR" altLang="en-US" dirty="0">
                <a:hlinkClick r:id="rId10"/>
              </a:rPr>
              <a:t>라우터 </a:t>
            </a:r>
            <a:r>
              <a:rPr lang="en-US" altLang="ko-KR" dirty="0">
                <a:hlinkClick r:id="rId10"/>
              </a:rPr>
              <a:t>/ </a:t>
            </a:r>
            <a:r>
              <a:rPr lang="ko-KR" altLang="en-US" dirty="0">
                <a:hlinkClick r:id="rId10"/>
              </a:rPr>
              <a:t>공유기 차이 및 비교 </a:t>
            </a:r>
            <a:r>
              <a:rPr lang="en-US" altLang="ko-KR" dirty="0">
                <a:hlinkClick r:id="rId10"/>
              </a:rPr>
              <a:t>:: </a:t>
            </a:r>
            <a:r>
              <a:rPr lang="ko-KR" altLang="en-US" dirty="0" err="1">
                <a:hlinkClick r:id="rId10"/>
              </a:rPr>
              <a:t>코딩초보의</a:t>
            </a:r>
            <a:r>
              <a:rPr lang="ko-KR" altLang="en-US" dirty="0">
                <a:hlinkClick r:id="rId10"/>
              </a:rPr>
              <a:t> 블로그 </a:t>
            </a:r>
            <a:r>
              <a:rPr lang="en-US" altLang="ko-KR" dirty="0">
                <a:hlinkClick r:id="rId10"/>
              </a:rPr>
              <a:t>(tistory.com)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F7CD0A-5DCD-F461-35C9-068A3CA4E1F1}"/>
              </a:ext>
            </a:extLst>
          </p:cNvPr>
          <p:cNvSpPr txBox="1"/>
          <p:nvPr/>
        </p:nvSpPr>
        <p:spPr>
          <a:xfrm>
            <a:off x="7229474" y="1630144"/>
            <a:ext cx="5153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[</a:t>
            </a:r>
            <a:r>
              <a:rPr lang="ko-KR" altLang="en-US" dirty="0">
                <a:hlinkClick r:id="rId11"/>
              </a:rPr>
              <a:t>네트워크</a:t>
            </a:r>
            <a:r>
              <a:rPr lang="en-US" altLang="ko-KR" dirty="0">
                <a:hlinkClick r:id="rId11"/>
              </a:rPr>
              <a:t>] </a:t>
            </a:r>
            <a:r>
              <a:rPr lang="ko-KR" altLang="en-US" dirty="0">
                <a:hlinkClick r:id="rId11"/>
              </a:rPr>
              <a:t>패킷</a:t>
            </a:r>
            <a:r>
              <a:rPr lang="en-US" altLang="ko-KR" dirty="0">
                <a:hlinkClick r:id="rId11"/>
              </a:rPr>
              <a:t>(packet)</a:t>
            </a:r>
            <a:r>
              <a:rPr lang="ko-KR" altLang="en-US" dirty="0">
                <a:hlinkClick r:id="rId11"/>
              </a:rPr>
              <a:t>이란 무엇인가</a:t>
            </a:r>
            <a:r>
              <a:rPr lang="en-US" altLang="ko-KR" dirty="0">
                <a:hlinkClick r:id="rId11"/>
              </a:rPr>
              <a:t>? (tistory.com)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AAADE9-CABF-D3A5-382E-B16D9DAD6B7B}"/>
              </a:ext>
            </a:extLst>
          </p:cNvPr>
          <p:cNvSpPr txBox="1"/>
          <p:nvPr/>
        </p:nvSpPr>
        <p:spPr>
          <a:xfrm>
            <a:off x="7229474" y="1137463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패킷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패킷교환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DD0307-3817-090F-DD2B-C94D47BC74E1}"/>
              </a:ext>
            </a:extLst>
          </p:cNvPr>
          <p:cNvSpPr txBox="1"/>
          <p:nvPr/>
        </p:nvSpPr>
        <p:spPr>
          <a:xfrm>
            <a:off x="7229474" y="2295257"/>
            <a:ext cx="619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2"/>
              </a:rPr>
              <a:t>[NETWORK] </a:t>
            </a:r>
            <a:r>
              <a:rPr lang="ko-KR" altLang="en-US" dirty="0">
                <a:hlinkClick r:id="rId12"/>
              </a:rPr>
              <a:t>패킷</a:t>
            </a:r>
            <a:r>
              <a:rPr lang="en-US" altLang="ko-KR" dirty="0">
                <a:hlinkClick r:id="rId12"/>
              </a:rPr>
              <a:t>(Packet) :: _ (tistory.com)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327596-61F0-E007-C58E-CF6FA80A1185}"/>
              </a:ext>
            </a:extLst>
          </p:cNvPr>
          <p:cNvSpPr txBox="1"/>
          <p:nvPr/>
        </p:nvSpPr>
        <p:spPr>
          <a:xfrm>
            <a:off x="7229474" y="2731621"/>
            <a:ext cx="4833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13"/>
              </a:rPr>
              <a:t>데이터 교환 방식 </a:t>
            </a:r>
            <a:r>
              <a:rPr lang="en-US" altLang="ko-KR">
                <a:hlinkClick r:id="rId13"/>
              </a:rPr>
              <a:t>: </a:t>
            </a:r>
            <a:r>
              <a:rPr lang="ko-KR" altLang="en-US">
                <a:hlinkClick r:id="rId13"/>
              </a:rPr>
              <a:t>패킷 교환</a:t>
            </a:r>
            <a:r>
              <a:rPr lang="en-US" altLang="ko-KR">
                <a:hlinkClick r:id="rId13"/>
              </a:rPr>
              <a:t>(Packet Switching)</a:t>
            </a:r>
            <a:r>
              <a:rPr lang="ko-KR" altLang="en-US">
                <a:hlinkClick r:id="rId13"/>
              </a:rPr>
              <a:t>이란</a:t>
            </a:r>
            <a:r>
              <a:rPr lang="en-US" altLang="ko-KR">
                <a:hlinkClick r:id="rId13"/>
              </a:rPr>
              <a:t>? / </a:t>
            </a:r>
            <a:r>
              <a:rPr lang="ko-KR" altLang="en-US">
                <a:hlinkClick r:id="rId13"/>
              </a:rPr>
              <a:t>유형 </a:t>
            </a:r>
            <a:r>
              <a:rPr lang="en-US" altLang="ko-KR">
                <a:hlinkClick r:id="rId13"/>
              </a:rPr>
              <a:t>/ </a:t>
            </a:r>
            <a:r>
              <a:rPr lang="ko-KR" altLang="en-US">
                <a:hlinkClick r:id="rId13"/>
              </a:rPr>
              <a:t>장단점 </a:t>
            </a:r>
            <a:r>
              <a:rPr lang="en-US" altLang="ko-KR">
                <a:hlinkClick r:id="rId13"/>
              </a:rPr>
              <a:t>(tistory.com)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C8BF12-21FA-8F10-F910-B87441812F29}"/>
              </a:ext>
            </a:extLst>
          </p:cNvPr>
          <p:cNvSpPr txBox="1"/>
          <p:nvPr/>
        </p:nvSpPr>
        <p:spPr>
          <a:xfrm>
            <a:off x="7229474" y="3455580"/>
            <a:ext cx="671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4"/>
              </a:rPr>
              <a:t>물 흐르듯 읽어보는 </a:t>
            </a:r>
            <a:r>
              <a:rPr lang="en-US" altLang="ko-KR" dirty="0">
                <a:hlinkClick r:id="rId14"/>
              </a:rPr>
              <a:t>TCP/IP (velog.io)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544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EAB9B-2878-B382-17AE-49C6F41F998D}"/>
              </a:ext>
            </a:extLst>
          </p:cNvPr>
          <p:cNvSpPr txBox="1"/>
          <p:nvPr/>
        </p:nvSpPr>
        <p:spPr>
          <a:xfrm>
            <a:off x="285750" y="3752033"/>
            <a:ext cx="299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TCP/IP UDP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5F42A-B6CA-A3CF-F639-5A87ABCCEE39}"/>
              </a:ext>
            </a:extLst>
          </p:cNvPr>
          <p:cNvSpPr txBox="1"/>
          <p:nvPr/>
        </p:nvSpPr>
        <p:spPr>
          <a:xfrm>
            <a:off x="285750" y="915085"/>
            <a:ext cx="453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OSI 7 </a:t>
            </a:r>
            <a:r>
              <a:rPr lang="ko-KR" altLang="en-US" dirty="0">
                <a:hlinkClick r:id="rId2"/>
              </a:rPr>
              <a:t>계층이란</a:t>
            </a:r>
            <a:r>
              <a:rPr lang="en-US" altLang="ko-KR" dirty="0">
                <a:hlinkClick r:id="rId2"/>
              </a:rPr>
              <a:t>?, OSI 7 </a:t>
            </a:r>
            <a:r>
              <a:rPr lang="ko-KR" altLang="en-US" dirty="0">
                <a:hlinkClick r:id="rId2"/>
              </a:rPr>
              <a:t>계층을 나눈 이유 </a:t>
            </a:r>
            <a:r>
              <a:rPr lang="en-US" altLang="ko-KR" dirty="0">
                <a:hlinkClick r:id="rId2"/>
              </a:rPr>
              <a:t>:: </a:t>
            </a:r>
            <a:r>
              <a:rPr lang="en-US" altLang="ko-KR" dirty="0" err="1">
                <a:hlinkClick r:id="rId2"/>
              </a:rPr>
              <a:t>effortDev</a:t>
            </a:r>
            <a:r>
              <a:rPr lang="en-US" altLang="ko-KR" dirty="0">
                <a:hlinkClick r:id="rId2"/>
              </a:rPr>
              <a:t> (tistory.com)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F51A-4DB9-0DE6-4614-CF903CA79DED}"/>
              </a:ext>
            </a:extLst>
          </p:cNvPr>
          <p:cNvSpPr txBox="1"/>
          <p:nvPr/>
        </p:nvSpPr>
        <p:spPr>
          <a:xfrm>
            <a:off x="285750" y="1724710"/>
            <a:ext cx="453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네트워크</a:t>
            </a:r>
            <a:r>
              <a:rPr lang="en-US" altLang="ko-KR" dirty="0">
                <a:hlinkClick r:id="rId3"/>
              </a:rPr>
              <a:t>] OSI 7 </a:t>
            </a:r>
            <a:r>
              <a:rPr lang="ko-KR" altLang="en-US" dirty="0">
                <a:hlinkClick r:id="rId3"/>
              </a:rPr>
              <a:t>계층 </a:t>
            </a:r>
            <a:r>
              <a:rPr lang="en-US" altLang="ko-KR" dirty="0">
                <a:hlinkClick r:id="rId3"/>
              </a:rPr>
              <a:t>(OSI 7 LAYER) </a:t>
            </a:r>
            <a:r>
              <a:rPr lang="ko-KR" altLang="en-US" dirty="0">
                <a:hlinkClick r:id="rId3"/>
              </a:rPr>
              <a:t>기본 개념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각 계층 설명 </a:t>
            </a:r>
            <a:r>
              <a:rPr lang="en-US" altLang="ko-KR" dirty="0">
                <a:hlinkClick r:id="rId3"/>
              </a:rPr>
              <a:t>(velog.io)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AB027-1579-A19E-7B9E-D5262CFF61C9}"/>
              </a:ext>
            </a:extLst>
          </p:cNvPr>
          <p:cNvSpPr txBox="1"/>
          <p:nvPr/>
        </p:nvSpPr>
        <p:spPr>
          <a:xfrm>
            <a:off x="285750" y="2477870"/>
            <a:ext cx="453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OSI 7</a:t>
            </a:r>
            <a:r>
              <a:rPr lang="ko-KR" altLang="en-US" dirty="0">
                <a:hlinkClick r:id="rId4"/>
              </a:rPr>
              <a:t>계층이란</a:t>
            </a:r>
            <a:r>
              <a:rPr lang="en-US" altLang="ko-KR" dirty="0">
                <a:hlinkClick r:id="rId4"/>
              </a:rPr>
              <a:t>? - OSI </a:t>
            </a:r>
            <a:r>
              <a:rPr lang="ko-KR" altLang="en-US" dirty="0">
                <a:hlinkClick r:id="rId4"/>
              </a:rPr>
              <a:t>계층별 특징</a:t>
            </a:r>
            <a:r>
              <a:rPr lang="en-US" altLang="ko-KR" dirty="0">
                <a:hlinkClick r:id="rId4"/>
              </a:rPr>
              <a:t>, TCP/IP 4</a:t>
            </a:r>
            <a:r>
              <a:rPr lang="ko-KR" altLang="en-US" dirty="0">
                <a:hlinkClick r:id="rId4"/>
              </a:rPr>
              <a:t>계층 </a:t>
            </a:r>
            <a:r>
              <a:rPr lang="en-US" altLang="ko-KR" dirty="0">
                <a:hlinkClick r:id="rId4"/>
              </a:rPr>
              <a:t>(tistory.com)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A3AE3-B1BE-13CC-2FB4-8B5CD14918F2}"/>
              </a:ext>
            </a:extLst>
          </p:cNvPr>
          <p:cNvSpPr txBox="1"/>
          <p:nvPr/>
        </p:nvSpPr>
        <p:spPr>
          <a:xfrm>
            <a:off x="285750" y="3192246"/>
            <a:ext cx="453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OSI 7</a:t>
            </a:r>
            <a:r>
              <a:rPr lang="ko-KR" altLang="en-US" dirty="0">
                <a:hlinkClick r:id="rId5"/>
              </a:rPr>
              <a:t>계층이란 무엇일까</a:t>
            </a:r>
            <a:r>
              <a:rPr lang="en-US" altLang="ko-KR" dirty="0">
                <a:hlinkClick r:id="rId5"/>
              </a:rPr>
              <a:t>? (velog.io)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50416-4AAD-6D09-4E07-0F1A6F6440C7}"/>
              </a:ext>
            </a:extLst>
          </p:cNvPr>
          <p:cNvSpPr txBox="1"/>
          <p:nvPr/>
        </p:nvSpPr>
        <p:spPr>
          <a:xfrm>
            <a:off x="285750" y="4196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TCP/IP </a:t>
            </a:r>
            <a:r>
              <a:rPr lang="ko-KR" altLang="en-US" dirty="0">
                <a:hlinkClick r:id="rId6"/>
              </a:rPr>
              <a:t>쉽게 이해하기 </a:t>
            </a:r>
            <a:r>
              <a:rPr lang="en-US" altLang="ko-KR" dirty="0">
                <a:hlinkClick r:id="rId6"/>
              </a:rPr>
              <a:t>(tistory.com)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78289-BF52-1323-B809-9AD820AA715F}"/>
              </a:ext>
            </a:extLst>
          </p:cNvPr>
          <p:cNvSpPr txBox="1"/>
          <p:nvPr/>
        </p:nvSpPr>
        <p:spPr>
          <a:xfrm>
            <a:off x="438150" y="621268"/>
            <a:ext cx="299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Os7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84E58-6AC9-020C-3FC5-B6D6AA72A166}"/>
              </a:ext>
            </a:extLst>
          </p:cNvPr>
          <p:cNvSpPr txBox="1"/>
          <p:nvPr/>
        </p:nvSpPr>
        <p:spPr>
          <a:xfrm>
            <a:off x="285750" y="4641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[network] TCP/IP </a:t>
            </a:r>
            <a:r>
              <a:rPr lang="ko-KR" altLang="en-US" dirty="0">
                <a:hlinkClick r:id="rId7"/>
              </a:rPr>
              <a:t>프로토콜 개념 정리</a:t>
            </a:r>
            <a:r>
              <a:rPr lang="en-US" altLang="ko-KR" dirty="0">
                <a:hlinkClick r:id="rId7"/>
              </a:rPr>
              <a:t>. (tistory.com)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B1ABE-A8B1-AAC8-08CE-042376C59FBA}"/>
              </a:ext>
            </a:extLst>
          </p:cNvPr>
          <p:cNvSpPr txBox="1"/>
          <p:nvPr/>
        </p:nvSpPr>
        <p:spPr>
          <a:xfrm>
            <a:off x="285750" y="50864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[Network] TCP </a:t>
            </a:r>
            <a:r>
              <a:rPr lang="ko-KR" altLang="en-US" dirty="0">
                <a:hlinkClick r:id="rId8"/>
              </a:rPr>
              <a:t>프로토콜 이란</a:t>
            </a:r>
            <a:r>
              <a:rPr lang="en-US" altLang="ko-KR" dirty="0">
                <a:hlinkClick r:id="rId8"/>
              </a:rPr>
              <a:t>? (tistory.com)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1D91C-8E5A-D6C9-2054-A47C62F1A669}"/>
              </a:ext>
            </a:extLst>
          </p:cNvPr>
          <p:cNvSpPr txBox="1"/>
          <p:nvPr/>
        </p:nvSpPr>
        <p:spPr>
          <a:xfrm>
            <a:off x="5781677" y="22327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9"/>
              </a:rPr>
              <a:t>[Java] </a:t>
            </a:r>
            <a:r>
              <a:rPr lang="ko-KR" altLang="en-US">
                <a:hlinkClick r:id="rId9"/>
              </a:rPr>
              <a:t>자바 </a:t>
            </a:r>
            <a:r>
              <a:rPr lang="en-US" altLang="ko-KR">
                <a:hlinkClick r:id="rId9"/>
              </a:rPr>
              <a:t>- </a:t>
            </a:r>
            <a:r>
              <a:rPr lang="ko-KR" altLang="en-US">
                <a:hlinkClick r:id="rId9"/>
              </a:rPr>
              <a:t>소켓통신이란</a:t>
            </a:r>
            <a:r>
              <a:rPr lang="en-US" altLang="ko-KR">
                <a:hlinkClick r:id="rId9"/>
              </a:rPr>
              <a:t>? </a:t>
            </a:r>
            <a:r>
              <a:rPr lang="ko-KR" altLang="en-US">
                <a:hlinkClick r:id="rId9"/>
              </a:rPr>
              <a:t>소켓</a:t>
            </a:r>
            <a:r>
              <a:rPr lang="en-US" altLang="ko-KR">
                <a:hlinkClick r:id="rId9"/>
              </a:rPr>
              <a:t>(Socket) </a:t>
            </a:r>
            <a:r>
              <a:rPr lang="ko-KR" altLang="en-US">
                <a:hlinkClick r:id="rId9"/>
              </a:rPr>
              <a:t>개념과 사용방법 </a:t>
            </a:r>
            <a:r>
              <a:rPr lang="en-US" altLang="ko-KR">
                <a:hlinkClick r:id="rId9"/>
              </a:rPr>
              <a:t>:: KADOSHoly (tistory.com)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26909-7C75-864E-2873-D82225CAB50A}"/>
              </a:ext>
            </a:extLst>
          </p:cNvPr>
          <p:cNvSpPr txBox="1"/>
          <p:nvPr/>
        </p:nvSpPr>
        <p:spPr>
          <a:xfrm>
            <a:off x="5810250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10"/>
              </a:rPr>
              <a:t>[</a:t>
            </a:r>
            <a:r>
              <a:rPr lang="ko-KR" altLang="en-US">
                <a:hlinkClick r:id="rId10"/>
              </a:rPr>
              <a:t>기본</a:t>
            </a:r>
            <a:r>
              <a:rPr lang="en-US" altLang="ko-KR">
                <a:hlinkClick r:id="rId10"/>
              </a:rPr>
              <a:t>] </a:t>
            </a:r>
            <a:r>
              <a:rPr lang="ko-KR" altLang="en-US">
                <a:hlinkClick r:id="rId10"/>
              </a:rPr>
              <a:t>소켓</a:t>
            </a:r>
            <a:r>
              <a:rPr lang="en-US" altLang="ko-KR">
                <a:hlinkClick r:id="rId10"/>
              </a:rPr>
              <a:t>(SOCKET)</a:t>
            </a:r>
            <a:r>
              <a:rPr lang="ko-KR" altLang="en-US">
                <a:hlinkClick r:id="rId10"/>
              </a:rPr>
              <a:t>통신 이란</a:t>
            </a:r>
            <a:r>
              <a:rPr lang="en-US" altLang="ko-KR">
                <a:hlinkClick r:id="rId10"/>
              </a:rPr>
              <a:t>? (tistory.com)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69086-449F-28AE-2878-81B2592586A7}"/>
              </a:ext>
            </a:extLst>
          </p:cNvPr>
          <p:cNvSpPr txBox="1"/>
          <p:nvPr/>
        </p:nvSpPr>
        <p:spPr>
          <a:xfrm>
            <a:off x="5781677" y="3557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11"/>
              </a:rPr>
              <a:t>소켓이란</a:t>
            </a:r>
            <a:r>
              <a:rPr lang="en-US" altLang="ko-KR">
                <a:hlinkClick r:id="rId11"/>
              </a:rPr>
              <a:t>? </a:t>
            </a:r>
            <a:r>
              <a:rPr lang="ko-KR" altLang="en-US">
                <a:hlinkClick r:id="rId11"/>
              </a:rPr>
              <a:t>종류</a:t>
            </a:r>
            <a:r>
              <a:rPr lang="en-US" altLang="ko-KR">
                <a:hlinkClick r:id="rId11"/>
              </a:rPr>
              <a:t>, </a:t>
            </a:r>
            <a:r>
              <a:rPr lang="ko-KR" altLang="en-US">
                <a:hlinkClick r:id="rId11"/>
              </a:rPr>
              <a:t>통신 흐름</a:t>
            </a:r>
            <a:r>
              <a:rPr lang="en-US" altLang="ko-KR">
                <a:hlinkClick r:id="rId11"/>
              </a:rPr>
              <a:t>, HTTP</a:t>
            </a:r>
            <a:r>
              <a:rPr lang="ko-KR" altLang="en-US">
                <a:hlinkClick r:id="rId11"/>
              </a:rPr>
              <a:t>통신과의 차이 </a:t>
            </a:r>
            <a:r>
              <a:rPr lang="en-US" altLang="ko-KR">
                <a:hlinkClick r:id="rId11"/>
              </a:rPr>
              <a:t>(velog.io)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BD8FD-7565-BAFD-D0F3-FF3081C4516D}"/>
              </a:ext>
            </a:extLst>
          </p:cNvPr>
          <p:cNvSpPr txBox="1"/>
          <p:nvPr/>
        </p:nvSpPr>
        <p:spPr>
          <a:xfrm>
            <a:off x="5781677" y="405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2"/>
              </a:rPr>
              <a:t>소켓 프로그래밍 </a:t>
            </a:r>
            <a:r>
              <a:rPr lang="en-US" altLang="ko-KR" dirty="0">
                <a:hlinkClick r:id="rId12"/>
              </a:rPr>
              <a:t>- </a:t>
            </a:r>
            <a:r>
              <a:rPr lang="ko-KR" altLang="en-US" dirty="0">
                <a:hlinkClick r:id="rId12"/>
              </a:rPr>
              <a:t>소켓의 의미</a:t>
            </a:r>
            <a:r>
              <a:rPr lang="en-US" altLang="ko-KR" dirty="0">
                <a:hlinkClick r:id="rId12"/>
              </a:rPr>
              <a:t>/</a:t>
            </a:r>
            <a:r>
              <a:rPr lang="ko-KR" altLang="en-US" dirty="0">
                <a:hlinkClick r:id="rId12"/>
              </a:rPr>
              <a:t>특징</a:t>
            </a:r>
            <a:r>
              <a:rPr lang="en-US" altLang="ko-KR" dirty="0">
                <a:hlinkClick r:id="rId12"/>
              </a:rPr>
              <a:t>/</a:t>
            </a:r>
            <a:r>
              <a:rPr lang="ko-KR" altLang="en-US" dirty="0">
                <a:hlinkClick r:id="rId12"/>
              </a:rPr>
              <a:t>종류 </a:t>
            </a:r>
            <a:r>
              <a:rPr lang="en-US" altLang="ko-KR" dirty="0">
                <a:hlinkClick r:id="rId12"/>
              </a:rPr>
              <a:t>· on1ystar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DA15AF-7635-E1F1-270B-0D436B964014}"/>
              </a:ext>
            </a:extLst>
          </p:cNvPr>
          <p:cNvSpPr txBox="1"/>
          <p:nvPr/>
        </p:nvSpPr>
        <p:spPr>
          <a:xfrm>
            <a:off x="5781677" y="1690383"/>
            <a:ext cx="299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소켓통신</a:t>
            </a:r>
          </a:p>
        </p:txBody>
      </p:sp>
    </p:spTree>
    <p:extLst>
      <p:ext uri="{BB962C8B-B14F-4D97-AF65-F5344CB8AC3E}">
        <p14:creationId xmlns:p14="http://schemas.microsoft.com/office/powerpoint/2010/main" val="2485843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4C7CB-8846-DC5B-E251-604338EF0BBE}"/>
              </a:ext>
            </a:extLst>
          </p:cNvPr>
          <p:cNvSpPr txBox="1"/>
          <p:nvPr/>
        </p:nvSpPr>
        <p:spPr>
          <a:xfrm>
            <a:off x="438150" y="621268"/>
            <a:ext cx="506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통신이 일어나는 과정 총정리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8C950-6193-FC88-97A3-2C22EB80B717}"/>
              </a:ext>
            </a:extLst>
          </p:cNvPr>
          <p:cNvSpPr txBox="1"/>
          <p:nvPr/>
        </p:nvSpPr>
        <p:spPr>
          <a:xfrm>
            <a:off x="646834" y="135318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데이터 전송의 시작 </a:t>
            </a:r>
            <a:r>
              <a:rPr lang="en-US" altLang="ko-KR" dirty="0">
                <a:hlinkClick r:id="rId2"/>
              </a:rPr>
              <a:t>(naver.com)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EFEEB-EBEF-1CCE-6C5B-E3D2CDABDDBA}"/>
              </a:ext>
            </a:extLst>
          </p:cNvPr>
          <p:cNvSpPr txBox="1"/>
          <p:nvPr/>
        </p:nvSpPr>
        <p:spPr>
          <a:xfrm>
            <a:off x="646834" y="17225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TCP</a:t>
            </a:r>
            <a:r>
              <a:rPr lang="ko-KR" altLang="en-US" dirty="0">
                <a:hlinkClick r:id="rId3"/>
              </a:rPr>
              <a:t>와 </a:t>
            </a:r>
            <a:r>
              <a:rPr lang="en-US" altLang="ko-KR" dirty="0">
                <a:hlinkClick r:id="rId3"/>
              </a:rPr>
              <a:t>UDP (naver.com)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0DDF-A250-06A2-D3CE-621A751CAE52}"/>
              </a:ext>
            </a:extLst>
          </p:cNvPr>
          <p:cNvSpPr txBox="1"/>
          <p:nvPr/>
        </p:nvSpPr>
        <p:spPr>
          <a:xfrm>
            <a:off x="646834" y="2091853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IP </a:t>
            </a:r>
            <a:r>
              <a:rPr lang="ko-KR" altLang="en-US" dirty="0">
                <a:hlinkClick r:id="rId4"/>
              </a:rPr>
              <a:t>주소 등을 추가하는 </a:t>
            </a:r>
            <a:r>
              <a:rPr lang="en-US" altLang="ko-KR" dirty="0">
                <a:hlinkClick r:id="rId4"/>
              </a:rPr>
              <a:t>IP (naver.com)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562F9-5EE7-EE36-B097-7293D3B32D3B}"/>
              </a:ext>
            </a:extLst>
          </p:cNvPr>
          <p:cNvSpPr txBox="1"/>
          <p:nvPr/>
        </p:nvSpPr>
        <p:spPr>
          <a:xfrm>
            <a:off x="646834" y="2461185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데이터 보낼 곳의 </a:t>
            </a:r>
            <a:r>
              <a:rPr lang="en-US" altLang="ko-KR" dirty="0">
                <a:hlinkClick r:id="rId5"/>
              </a:rPr>
              <a:t>IP </a:t>
            </a:r>
            <a:r>
              <a:rPr lang="ko-KR" altLang="en-US" dirty="0">
                <a:hlinkClick r:id="rId5"/>
              </a:rPr>
              <a:t>주소 정하기 </a:t>
            </a:r>
            <a:r>
              <a:rPr lang="en-US" altLang="ko-KR" dirty="0">
                <a:hlinkClick r:id="rId5"/>
              </a:rPr>
              <a:t>(naver.com)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1CCD3-B3F0-4FB3-02AE-03982FC5F2AE}"/>
              </a:ext>
            </a:extLst>
          </p:cNvPr>
          <p:cNvSpPr txBox="1"/>
          <p:nvPr/>
        </p:nvSpPr>
        <p:spPr>
          <a:xfrm>
            <a:off x="646834" y="284035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MAC </a:t>
            </a:r>
            <a:r>
              <a:rPr lang="ko-KR" altLang="en-US" dirty="0">
                <a:hlinkClick r:id="rId6"/>
              </a:rPr>
              <a:t>주소 등을 추가하는 </a:t>
            </a:r>
            <a:r>
              <a:rPr lang="en-US" altLang="ko-KR" dirty="0">
                <a:hlinkClick r:id="rId6"/>
              </a:rPr>
              <a:t>IP (naver.com)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DCF01-0A71-2891-969D-633A178F3257}"/>
              </a:ext>
            </a:extLst>
          </p:cNvPr>
          <p:cNvSpPr txBox="1"/>
          <p:nvPr/>
        </p:nvSpPr>
        <p:spPr>
          <a:xfrm>
            <a:off x="6468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라우터를 경유해서 수신 </a:t>
            </a:r>
            <a:r>
              <a:rPr lang="en-US" altLang="ko-KR" dirty="0">
                <a:hlinkClick r:id="rId7"/>
              </a:rPr>
              <a:t>LAN </a:t>
            </a:r>
            <a:r>
              <a:rPr lang="ko-KR" altLang="en-US" dirty="0">
                <a:hlinkClick r:id="rId7"/>
              </a:rPr>
              <a:t>라우터로 </a:t>
            </a:r>
            <a:r>
              <a:rPr lang="en-US" altLang="ko-KR" dirty="0">
                <a:hlinkClick r:id="rId7"/>
              </a:rPr>
              <a:t>(naver.com)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B55A7-C90B-0DF2-CDC8-B7838439B43E}"/>
              </a:ext>
            </a:extLst>
          </p:cNvPr>
          <p:cNvSpPr txBox="1"/>
          <p:nvPr/>
        </p:nvSpPr>
        <p:spPr>
          <a:xfrm>
            <a:off x="646834" y="364831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수신 </a:t>
            </a:r>
            <a:r>
              <a:rPr lang="en-US" altLang="ko-KR" dirty="0">
                <a:hlinkClick r:id="rId8"/>
              </a:rPr>
              <a:t>LAN </a:t>
            </a:r>
            <a:r>
              <a:rPr lang="ko-KR" altLang="en-US" dirty="0">
                <a:hlinkClick r:id="rId8"/>
              </a:rPr>
              <a:t>라우터에서 목적지로 </a:t>
            </a:r>
            <a:r>
              <a:rPr lang="en-US" altLang="ko-KR" dirty="0">
                <a:hlinkClick r:id="rId8"/>
              </a:rPr>
              <a:t>(naver.com)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43548-E52B-A0D9-8DA9-B206CB8B546B}"/>
              </a:ext>
            </a:extLst>
          </p:cNvPr>
          <p:cNvSpPr txBox="1"/>
          <p:nvPr/>
        </p:nvSpPr>
        <p:spPr>
          <a:xfrm>
            <a:off x="646834" y="405228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최종 목적지에서 </a:t>
            </a:r>
            <a:r>
              <a:rPr lang="en-US" altLang="ko-KR" dirty="0">
                <a:hlinkClick r:id="rId9"/>
              </a:rPr>
              <a:t>(naver.com)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257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9082" y="2358613"/>
            <a:ext cx="57823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81EF-AB87-26D3-747F-371C531D72CA}"/>
              </a:ext>
            </a:extLst>
          </p:cNvPr>
          <p:cNvSpPr txBox="1"/>
          <p:nvPr/>
        </p:nvSpPr>
        <p:spPr>
          <a:xfrm>
            <a:off x="-104059" y="61338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CF26F-436C-3FBE-5C6D-D430435CFFA6}"/>
              </a:ext>
            </a:extLst>
          </p:cNvPr>
          <p:cNvSpPr txBox="1"/>
          <p:nvPr/>
        </p:nvSpPr>
        <p:spPr>
          <a:xfrm>
            <a:off x="935008" y="613380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용어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포트번호</a:t>
            </a:r>
          </a:p>
        </p:txBody>
      </p:sp>
      <p:sp>
        <p:nvSpPr>
          <p:cNvPr id="6" name="_x547008552">
            <a:extLst>
              <a:ext uri="{FF2B5EF4-FFF2-40B4-BE49-F238E27FC236}">
                <a16:creationId xmlns:a16="http://schemas.microsoft.com/office/drawing/2014/main" id="{49D623E9-FF29-FA3A-9E9F-9B2FC973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08" y="1476782"/>
            <a:ext cx="95821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Port Number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altLang="ko-KR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상호구분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 구분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3A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사용하는 번호로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3A383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</a:t>
            </a:r>
            <a:r>
              <a:rPr lang="ko-KR" altLang="en-US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포트번호는 </a:t>
            </a:r>
            <a:r>
              <a:rPr lang="en-US" altLang="ko-KR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0~65535</a:t>
            </a:r>
            <a:r>
              <a:rPr lang="ko-KR" altLang="en-US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사용가능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0033BAD-21D4-FC34-F6E5-2FF2198E2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5275" y="-559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62413-2F0F-C0A2-6DF7-13DFE9A604D2}"/>
              </a:ext>
            </a:extLst>
          </p:cNvPr>
          <p:cNvSpPr txBox="1"/>
          <p:nvPr/>
        </p:nvSpPr>
        <p:spPr>
          <a:xfrm>
            <a:off x="4538662" y="553566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알려진 포트번호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65ECB-784F-4939-2547-550423A0D0CC}"/>
              </a:ext>
            </a:extLst>
          </p:cNvPr>
          <p:cNvSpPr txBox="1"/>
          <p:nvPr/>
        </p:nvSpPr>
        <p:spPr>
          <a:xfrm>
            <a:off x="4259234" y="2211406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223.130.200.104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E767C76-CB65-467A-0D03-7A1A908D0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9575" y="-628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8" name="_x546999120">
            <a:extLst>
              <a:ext uri="{FF2B5EF4-FFF2-40B4-BE49-F238E27FC236}">
                <a16:creationId xmlns:a16="http://schemas.microsoft.com/office/drawing/2014/main" id="{37091F16-B7D6-813A-B4FE-C14E0BBF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594528"/>
            <a:ext cx="6057900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6207-533F-4714-3D3D-48120EAB26E4}"/>
              </a:ext>
            </a:extLst>
          </p:cNvPr>
          <p:cNvSpPr txBox="1"/>
          <p:nvPr/>
        </p:nvSpPr>
        <p:spPr>
          <a:xfrm>
            <a:off x="935008" y="6155809"/>
            <a:ext cx="100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주소는 컴퓨터의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집주소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포트는 집 안에서 각 프로세스가 위치한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방번호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생각하면 이해하기 쉬움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F1FC13-0781-DA1D-A937-3E101F2BCAE6}"/>
              </a:ext>
            </a:extLst>
          </p:cNvPr>
          <p:cNvSpPr txBox="1"/>
          <p:nvPr/>
        </p:nvSpPr>
        <p:spPr>
          <a:xfrm>
            <a:off x="-104059" y="61338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CDFCB-4E8C-DBF7-EE63-3C6B739F113A}"/>
              </a:ext>
            </a:extLst>
          </p:cNvPr>
          <p:cNvSpPr txBox="1"/>
          <p:nvPr/>
        </p:nvSpPr>
        <p:spPr>
          <a:xfrm>
            <a:off x="935008" y="613380"/>
            <a:ext cx="531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용어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287A4-370F-8B20-C664-4139EC287104}"/>
              </a:ext>
            </a:extLst>
          </p:cNvPr>
          <p:cNvSpPr txBox="1"/>
          <p:nvPr/>
        </p:nvSpPr>
        <p:spPr>
          <a:xfrm>
            <a:off x="415474" y="1825081"/>
            <a:ext cx="9510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간에 데이터 패킷에 포함된 정보를 전송하는 물리적 또는 가상 디바이스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라우터를 통해 네트워크 간 통신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구현됨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Ex)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공유기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1" name="_x482207136">
            <a:extLst>
              <a:ext uri="{FF2B5EF4-FFF2-40B4-BE49-F238E27FC236}">
                <a16:creationId xmlns:a16="http://schemas.microsoft.com/office/drawing/2014/main" id="{33DD9591-C31F-071B-0949-B1A92E37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" y="2588446"/>
            <a:ext cx="6411025" cy="35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386F5-CF8A-B611-402E-7EA39C529511}"/>
              </a:ext>
            </a:extLst>
          </p:cNvPr>
          <p:cNvSpPr txBox="1"/>
          <p:nvPr/>
        </p:nvSpPr>
        <p:spPr>
          <a:xfrm>
            <a:off x="8043862" y="2667450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라우터의 주된 기능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766DF-BA3B-4404-CED3-8D6812241AFE}"/>
              </a:ext>
            </a:extLst>
          </p:cNvPr>
          <p:cNvSpPr txBox="1"/>
          <p:nvPr/>
        </p:nvSpPr>
        <p:spPr>
          <a:xfrm>
            <a:off x="7410450" y="3571875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라우터가 패킷을 네트워크에서 목적지까지 보내는 최적의 경로를 선택하는 과정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38194-8A90-E6D2-311A-CD01DF25B50A}"/>
              </a:ext>
            </a:extLst>
          </p:cNvPr>
          <p:cNvSpPr txBox="1"/>
          <p:nvPr/>
        </p:nvSpPr>
        <p:spPr>
          <a:xfrm>
            <a:off x="7410450" y="5030298"/>
            <a:ext cx="508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2.NAT: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사설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공인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바꾸는것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공유기는 각 기기에 사설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할당하고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사설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공인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바껴서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통신가능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5BE32-0360-7FC2-FB6A-1BBDE4CDD25B}"/>
              </a:ext>
            </a:extLst>
          </p:cNvPr>
          <p:cNvSpPr txBox="1"/>
          <p:nvPr/>
        </p:nvSpPr>
        <p:spPr>
          <a:xfrm>
            <a:off x="-104059" y="61338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5FD0C-8F56-C9D7-A1E8-3AD60A2B8209}"/>
              </a:ext>
            </a:extLst>
          </p:cNvPr>
          <p:cNvSpPr txBox="1"/>
          <p:nvPr/>
        </p:nvSpPr>
        <p:spPr>
          <a:xfrm>
            <a:off x="935008" y="613380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용어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스위치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D848C-1A37-6D0A-235A-5D875BC56310}"/>
              </a:ext>
            </a:extLst>
          </p:cNvPr>
          <p:cNvSpPr txBox="1"/>
          <p:nvPr/>
        </p:nvSpPr>
        <p:spPr>
          <a:xfrm>
            <a:off x="935007" y="1447190"/>
            <a:ext cx="10980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네트워크 내에서 유선 디바이스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데스크톱 컴퓨터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 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간의 연결을 확장하고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 하는 역할을 하는데 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/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주소를 이용해 원하는 장치에만 데이터를 전송해주는 장치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F476F7-892B-0CA2-4F07-2E957A1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370520"/>
            <a:ext cx="5305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C1F43D-2690-5FF0-366A-96C5D9C7752C}"/>
              </a:ext>
            </a:extLst>
          </p:cNvPr>
          <p:cNvSpPr/>
          <p:nvPr/>
        </p:nvSpPr>
        <p:spPr>
          <a:xfrm>
            <a:off x="3109912" y="3974500"/>
            <a:ext cx="2681288" cy="2066925"/>
          </a:xfrm>
          <a:prstGeom prst="roundRect">
            <a:avLst/>
          </a:prstGeom>
          <a:noFill/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9288CD-57CE-F1A9-816F-85335420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044" y="2557999"/>
            <a:ext cx="578087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2B90C-6960-DDE0-83DF-2473D4A832C3}"/>
              </a:ext>
            </a:extLst>
          </p:cNvPr>
          <p:cNvSpPr txBox="1"/>
          <p:nvPr/>
        </p:nvSpPr>
        <p:spPr>
          <a:xfrm>
            <a:off x="0" y="613380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C6014-5FD2-DECA-A10D-FC07C9B212A0}"/>
              </a:ext>
            </a:extLst>
          </p:cNvPr>
          <p:cNvSpPr txBox="1"/>
          <p:nvPr/>
        </p:nvSpPr>
        <p:spPr>
          <a:xfrm>
            <a:off x="935008" y="61338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89927-4E24-B270-E2F9-A8A764BC7C0E}"/>
              </a:ext>
            </a:extLst>
          </p:cNvPr>
          <p:cNvSpPr txBox="1"/>
          <p:nvPr/>
        </p:nvSpPr>
        <p:spPr>
          <a:xfrm>
            <a:off x="251030" y="1809750"/>
            <a:ext cx="125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패킷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(packet):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데이터의 내용을 작은 단위로 쪼갠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패킷은 번호를 가짐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49781-92C8-370E-3083-19D3168300A7}"/>
              </a:ext>
            </a:extLst>
          </p:cNvPr>
          <p:cNvSpPr txBox="1"/>
          <p:nvPr/>
        </p:nvSpPr>
        <p:spPr>
          <a:xfrm>
            <a:off x="714375" y="2828925"/>
            <a:ext cx="64579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패킷의 구성요소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(header):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송신자와 수신자의 주소정보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패킷의 길이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(TTL)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정보를 포함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페이로드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패킷에 의해 전송되는 실제 데이터 부분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수신 측에서는 전송 중에 데이터가 손상되었는지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알 수 있는 오류 검출 및 복구를 위한 정보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B7EF75-E8A3-59B5-FF63-294B47574F22}"/>
              </a:ext>
            </a:extLst>
          </p:cNvPr>
          <p:cNvGrpSpPr/>
          <p:nvPr/>
        </p:nvGrpSpPr>
        <p:grpSpPr>
          <a:xfrm>
            <a:off x="7062055" y="3333658"/>
            <a:ext cx="4606070" cy="2690521"/>
            <a:chOff x="732539" y="4956462"/>
            <a:chExt cx="7288091" cy="4733341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7FFF3171-A1BA-E65C-3BA2-96EB8530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539" y="4956462"/>
              <a:ext cx="7288091" cy="4733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06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99528-0F62-9A7C-4E39-4C6F288370D2}"/>
              </a:ext>
            </a:extLst>
          </p:cNvPr>
          <p:cNvSpPr txBox="1"/>
          <p:nvPr/>
        </p:nvSpPr>
        <p:spPr>
          <a:xfrm>
            <a:off x="67391" y="613380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DA985-B9B8-2ECF-5101-2D90F12C3D7C}"/>
              </a:ext>
            </a:extLst>
          </p:cNvPr>
          <p:cNvSpPr txBox="1"/>
          <p:nvPr/>
        </p:nvSpPr>
        <p:spPr>
          <a:xfrm>
            <a:off x="935008" y="613380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F61980-E20C-25DE-45CF-B68D8FBF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72" y="2896970"/>
            <a:ext cx="523465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0BE62-BB0D-9290-E345-35993E95A86F}"/>
              </a:ext>
            </a:extLst>
          </p:cNvPr>
          <p:cNvSpPr txBox="1"/>
          <p:nvPr/>
        </p:nvSpPr>
        <p:spPr>
          <a:xfrm>
            <a:off x="1085850" y="1259711"/>
            <a:ext cx="8272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OSI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네트워크에서 통신이 일어나는 과정을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나눈것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송신할때는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까지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지날때마다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붙게되고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수신할때는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까지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지날때마다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해석함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header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통신에 필요한 정보들이 담겨있음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D8A1C17-6DB9-81BD-DB8E-EDF57598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628899"/>
            <a:ext cx="4879975" cy="38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296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2270</Words>
  <Application>Microsoft Office PowerPoint</Application>
  <PresentationFormat>와이드스크린</PresentationFormat>
  <Paragraphs>417</Paragraphs>
  <Slides>43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나눔스퀘어</vt:lpstr>
      <vt:lpstr>Montserrat SemiBold</vt:lpstr>
      <vt:lpstr>Arial</vt:lpstr>
      <vt:lpstr>나눔스퀘어 ExtraBold</vt:lpstr>
      <vt:lpstr>Ubuntu Condensed</vt:lpstr>
      <vt:lpstr>나눔스퀘어 Bold</vt:lpstr>
      <vt:lpstr>나눔스퀘어 Light</vt:lpstr>
      <vt:lpstr>맑은 고딕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12</cp:revision>
  <dcterms:created xsi:type="dcterms:W3CDTF">2017-06-25T14:47:51Z</dcterms:created>
  <dcterms:modified xsi:type="dcterms:W3CDTF">2023-10-20T11:29:14Z</dcterms:modified>
</cp:coreProperties>
</file>